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Montserrat"/>
      <p:regular r:id="rId43"/>
      <p:bold r:id="rId44"/>
      <p:italic r:id="rId45"/>
      <p:boldItalic r:id="rId46"/>
    </p:embeddedFont>
    <p:embeddedFont>
      <p:font typeface="Montserrat Medium"/>
      <p:regular r:id="rId47"/>
      <p:bold r:id="rId48"/>
      <p:italic r:id="rId49"/>
      <p:boldItalic r:id="rId50"/>
    </p:embeddedFont>
    <p:embeddedFont>
      <p:font typeface="Montserrat Light"/>
      <p:regular r:id="rId51"/>
      <p:bold r:id="rId52"/>
      <p:italic r:id="rId53"/>
      <p:boldItalic r:id="rId54"/>
    </p:embeddedFont>
    <p:embeddedFont>
      <p:font typeface="Montserrat Extra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Medium-bold.fntdata"/><Relationship Id="rId47" Type="http://schemas.openxmlformats.org/officeDocument/2006/relationships/font" Target="fonts/MontserratMedium-regular.fntdata"/><Relationship Id="rId49" Type="http://schemas.openxmlformats.org/officeDocument/2006/relationships/font" Target="fonts/Montserrat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Light-regular.fntdata"/><Relationship Id="rId50" Type="http://schemas.openxmlformats.org/officeDocument/2006/relationships/font" Target="fonts/MontserratMedium-boldItalic.fntdata"/><Relationship Id="rId53" Type="http://schemas.openxmlformats.org/officeDocument/2006/relationships/font" Target="fonts/MontserratLight-italic.fntdata"/><Relationship Id="rId52" Type="http://schemas.openxmlformats.org/officeDocument/2006/relationships/font" Target="fonts/MontserratLight-bold.fntdata"/><Relationship Id="rId11" Type="http://schemas.openxmlformats.org/officeDocument/2006/relationships/slide" Target="slides/slide5.xml"/><Relationship Id="rId55" Type="http://schemas.openxmlformats.org/officeDocument/2006/relationships/font" Target="fonts/MontserratExtraLight-regular.fntdata"/><Relationship Id="rId10" Type="http://schemas.openxmlformats.org/officeDocument/2006/relationships/slide" Target="slides/slide4.xml"/><Relationship Id="rId54" Type="http://schemas.openxmlformats.org/officeDocument/2006/relationships/font" Target="fonts/MontserratLight-boldItalic.fntdata"/><Relationship Id="rId13" Type="http://schemas.openxmlformats.org/officeDocument/2006/relationships/slide" Target="slides/slide7.xml"/><Relationship Id="rId57" Type="http://schemas.openxmlformats.org/officeDocument/2006/relationships/font" Target="fonts/MontserratExtraLight-italic.fntdata"/><Relationship Id="rId12" Type="http://schemas.openxmlformats.org/officeDocument/2006/relationships/slide" Target="slides/slide6.xml"/><Relationship Id="rId56" Type="http://schemas.openxmlformats.org/officeDocument/2006/relationships/font" Target="fonts/MontserratExtraLight-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MontserratExtra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a88a2f3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a88a2f3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a81683eb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a81683eb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a81683eb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a81683eb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bf5121a2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bf5121a2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bf5121a2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bf5121a2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bf5121a2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bf5121a2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bf5121a2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bf5121a2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bf5121a2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bf5121a2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bf5121a2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bf5121a2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bf5121a2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bf5121a2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bf5121a2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bf5121a2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a88a2f3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a88a2f3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bf5121a2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bf5121a2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bf5121a2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bf5121a2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bf5121a2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bf5121a2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bf5121a2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bf5121a2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bf5121a21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bf5121a21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bf5121a2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bf5121a2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965f7cfc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965f7cfc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bf5121a2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bf5121a2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bf5121a2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bf5121a2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bf5121a2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bf5121a21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965f7cfc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965f7cfc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bf5121a2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bf5121a2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bf5121a2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bf5121a2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bf5121a2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bf5121a2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bf5121a2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bf5121a2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bf5121a2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bf5121a2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12961b0b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12961b0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965f7cfc3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965f7cfc3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bf5121a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bf5121a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92b522a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92b522a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92b522a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92b522a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92b522a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92b522a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a81683e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81683e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a81683eb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a81683eb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52" name="Shape 52"/>
        <p:cNvGrpSpPr/>
        <p:nvPr/>
      </p:nvGrpSpPr>
      <p:grpSpPr>
        <a:xfrm>
          <a:off x="0" y="0"/>
          <a:ext cx="0" cy="0"/>
          <a:chOff x="0" y="0"/>
          <a:chExt cx="0" cy="0"/>
        </a:xfrm>
      </p:grpSpPr>
      <p:sp>
        <p:nvSpPr>
          <p:cNvPr id="53" name="Google Shape;53;p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 name="Google Shape;54;p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6" name="Shape 56"/>
        <p:cNvGrpSpPr/>
        <p:nvPr/>
      </p:nvGrpSpPr>
      <p:grpSpPr>
        <a:xfrm>
          <a:off x="0" y="0"/>
          <a:ext cx="0" cy="0"/>
          <a:chOff x="0" y="0"/>
          <a:chExt cx="0" cy="0"/>
        </a:xfrm>
      </p:grpSpPr>
      <p:sp>
        <p:nvSpPr>
          <p:cNvPr id="57" name="Google Shape;57;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60" name="Shape 60"/>
        <p:cNvGrpSpPr/>
        <p:nvPr/>
      </p:nvGrpSpPr>
      <p:grpSpPr>
        <a:xfrm>
          <a:off x="0" y="0"/>
          <a:ext cx="0" cy="0"/>
          <a:chOff x="0" y="0"/>
          <a:chExt cx="0" cy="0"/>
        </a:xfrm>
      </p:grpSpPr>
      <p:sp>
        <p:nvSpPr>
          <p:cNvPr id="61" name="Google Shape;61;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 name="Google Shape;62;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4">
  <p:cSld name="TITLE_4">
    <p:spTree>
      <p:nvGrpSpPr>
        <p:cNvPr id="64" name="Shape 64"/>
        <p:cNvGrpSpPr/>
        <p:nvPr/>
      </p:nvGrpSpPr>
      <p:grpSpPr>
        <a:xfrm>
          <a:off x="0" y="0"/>
          <a:ext cx="0" cy="0"/>
          <a:chOff x="0" y="0"/>
          <a:chExt cx="0" cy="0"/>
        </a:xfrm>
      </p:grpSpPr>
      <p:sp>
        <p:nvSpPr>
          <p:cNvPr id="65" name="Google Shape;6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5">
  <p:cSld name="TITLE_5">
    <p:spTree>
      <p:nvGrpSpPr>
        <p:cNvPr id="68" name="Shape 68"/>
        <p:cNvGrpSpPr/>
        <p:nvPr/>
      </p:nvGrpSpPr>
      <p:grpSpPr>
        <a:xfrm>
          <a:off x="0" y="0"/>
          <a:ext cx="0" cy="0"/>
          <a:chOff x="0" y="0"/>
          <a:chExt cx="0" cy="0"/>
        </a:xfrm>
      </p:grpSpPr>
      <p:sp>
        <p:nvSpPr>
          <p:cNvPr id="69" name="Google Shape;69;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 name="Google Shape;70;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6">
  <p:cSld name="TITLE_6">
    <p:spTree>
      <p:nvGrpSpPr>
        <p:cNvPr id="72" name="Shape 72"/>
        <p:cNvGrpSpPr/>
        <p:nvPr/>
      </p:nvGrpSpPr>
      <p:grpSpPr>
        <a:xfrm>
          <a:off x="0" y="0"/>
          <a:ext cx="0" cy="0"/>
          <a:chOff x="0" y="0"/>
          <a:chExt cx="0" cy="0"/>
        </a:xfrm>
      </p:grpSpPr>
      <p:sp>
        <p:nvSpPr>
          <p:cNvPr id="73" name="Google Shape;73;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0" name="Shape 80"/>
        <p:cNvGrpSpPr/>
        <p:nvPr/>
      </p:nvGrpSpPr>
      <p:grpSpPr>
        <a:xfrm>
          <a:off x="0" y="0"/>
          <a:ext cx="0" cy="0"/>
          <a:chOff x="0" y="0"/>
          <a:chExt cx="0" cy="0"/>
        </a:xfrm>
      </p:grpSpPr>
      <p:sp>
        <p:nvSpPr>
          <p:cNvPr id="81" name="Google Shape;81;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2" name="Google Shape;82;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4" name="Shape 84"/>
        <p:cNvGrpSpPr/>
        <p:nvPr/>
      </p:nvGrpSpPr>
      <p:grpSpPr>
        <a:xfrm>
          <a:off x="0" y="0"/>
          <a:ext cx="0" cy="0"/>
          <a:chOff x="0" y="0"/>
          <a:chExt cx="0" cy="0"/>
        </a:xfrm>
      </p:grpSpPr>
      <p:sp>
        <p:nvSpPr>
          <p:cNvPr id="85" name="Google Shape;85;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7" name="Shape 87"/>
        <p:cNvGrpSpPr/>
        <p:nvPr/>
      </p:nvGrpSpPr>
      <p:grpSpPr>
        <a:xfrm>
          <a:off x="0" y="0"/>
          <a:ext cx="0" cy="0"/>
          <a:chOff x="0" y="0"/>
          <a:chExt cx="0" cy="0"/>
        </a:xfrm>
      </p:grpSpPr>
      <p:sp>
        <p:nvSpPr>
          <p:cNvPr id="88" name="Google Shape;8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0" name="Google Shape;9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sp>
        <p:nvSpPr>
          <p:cNvPr id="92" name="Google Shape;9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Google Shape;94;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5" name="Google Shape;9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0" y="2150850"/>
            <a:ext cx="6974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8C8E5"/>
              </a:buClr>
              <a:buSzPts val="3600"/>
              <a:buNone/>
              <a:defRPr sz="3600">
                <a:solidFill>
                  <a:srgbClr val="28C8E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3"/>
          <p:cNvSpPr/>
          <p:nvPr/>
        </p:nvSpPr>
        <p:spPr>
          <a:xfrm>
            <a:off x="6879700" y="0"/>
            <a:ext cx="22644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6" name="Shape 96"/>
        <p:cNvGrpSpPr/>
        <p:nvPr/>
      </p:nvGrpSpPr>
      <p:grpSpPr>
        <a:xfrm>
          <a:off x="0" y="0"/>
          <a:ext cx="0" cy="0"/>
          <a:chOff x="0" y="0"/>
          <a:chExt cx="0" cy="0"/>
        </a:xfrm>
      </p:grpSpPr>
      <p:sp>
        <p:nvSpPr>
          <p:cNvPr id="97" name="Google Shape;9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9" name="Shape 99"/>
        <p:cNvGrpSpPr/>
        <p:nvPr/>
      </p:nvGrpSpPr>
      <p:grpSpPr>
        <a:xfrm>
          <a:off x="0" y="0"/>
          <a:ext cx="0" cy="0"/>
          <a:chOff x="0" y="0"/>
          <a:chExt cx="0" cy="0"/>
        </a:xfrm>
      </p:grpSpPr>
      <p:sp>
        <p:nvSpPr>
          <p:cNvPr id="100" name="Google Shape;100;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 name="Google Shape;101;p2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3" name="Shape 103"/>
        <p:cNvGrpSpPr/>
        <p:nvPr/>
      </p:nvGrpSpPr>
      <p:grpSpPr>
        <a:xfrm>
          <a:off x="0" y="0"/>
          <a:ext cx="0" cy="0"/>
          <a:chOff x="0" y="0"/>
          <a:chExt cx="0" cy="0"/>
        </a:xfrm>
      </p:grpSpPr>
      <p:sp>
        <p:nvSpPr>
          <p:cNvPr id="104" name="Google Shape;104;p2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5" name="Google Shape;10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6" name="Shape 106"/>
        <p:cNvGrpSpPr/>
        <p:nvPr/>
      </p:nvGrpSpPr>
      <p:grpSpPr>
        <a:xfrm>
          <a:off x="0" y="0"/>
          <a:ext cx="0" cy="0"/>
          <a:chOff x="0" y="0"/>
          <a:chExt cx="0" cy="0"/>
        </a:xfrm>
      </p:grpSpPr>
      <p:sp>
        <p:nvSpPr>
          <p:cNvPr id="107" name="Google Shape;107;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9" name="Google Shape;109;p2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0" name="Google Shape;110;p2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2" name="Shape 112"/>
        <p:cNvGrpSpPr/>
        <p:nvPr/>
      </p:nvGrpSpPr>
      <p:grpSpPr>
        <a:xfrm>
          <a:off x="0" y="0"/>
          <a:ext cx="0" cy="0"/>
          <a:chOff x="0" y="0"/>
          <a:chExt cx="0" cy="0"/>
        </a:xfrm>
      </p:grpSpPr>
      <p:sp>
        <p:nvSpPr>
          <p:cNvPr id="113" name="Google Shape;113;p2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4" name="Google Shape;11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5" name="Shape 115"/>
        <p:cNvGrpSpPr/>
        <p:nvPr/>
      </p:nvGrpSpPr>
      <p:grpSpPr>
        <a:xfrm>
          <a:off x="0" y="0"/>
          <a:ext cx="0" cy="0"/>
          <a:chOff x="0" y="0"/>
          <a:chExt cx="0" cy="0"/>
        </a:xfrm>
      </p:grpSpPr>
      <p:sp>
        <p:nvSpPr>
          <p:cNvPr id="116" name="Google Shape;116;p2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7" name="Google Shape;117;p2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8" name="Google Shape;11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9" name="Shape 119"/>
        <p:cNvGrpSpPr/>
        <p:nvPr/>
      </p:nvGrpSpPr>
      <p:grpSpPr>
        <a:xfrm>
          <a:off x="0" y="0"/>
          <a:ext cx="0" cy="0"/>
          <a:chOff x="0" y="0"/>
          <a:chExt cx="0" cy="0"/>
        </a:xfrm>
      </p:grpSpPr>
      <p:sp>
        <p:nvSpPr>
          <p:cNvPr id="120" name="Google Shape;12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pe"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4444"/>
              </a:buClr>
              <a:buSzPts val="2800"/>
              <a:buNone/>
              <a:defRPr>
                <a:solidFill>
                  <a:srgbClr val="44444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White">
  <p:cSld name="MAIN_POINT">
    <p:spTree>
      <p:nvGrpSpPr>
        <p:cNvPr id="19" name="Shape 19"/>
        <p:cNvGrpSpPr/>
        <p:nvPr/>
      </p:nvGrpSpPr>
      <p:grpSpPr>
        <a:xfrm>
          <a:off x="0" y="0"/>
          <a:ext cx="0" cy="0"/>
          <a:chOff x="0" y="0"/>
          <a:chExt cx="0" cy="0"/>
        </a:xfrm>
      </p:grpSpPr>
      <p:sp>
        <p:nvSpPr>
          <p:cNvPr id="20" name="Google Shape;20;p5"/>
          <p:cNvSpPr txBox="1"/>
          <p:nvPr>
            <p:ph type="title"/>
          </p:nvPr>
        </p:nvSpPr>
        <p:spPr>
          <a:xfrm>
            <a:off x="0" y="1908825"/>
            <a:ext cx="9144000" cy="98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8C8E5"/>
              </a:buClr>
              <a:buSzPts val="3600"/>
              <a:buNone/>
              <a:defRPr sz="3600">
                <a:solidFill>
                  <a:srgbClr val="28C8E5"/>
                </a:solidFill>
              </a:defRPr>
            </a:lvl1pPr>
            <a:lvl2pPr lvl="1" rtl="0">
              <a:spcBef>
                <a:spcPts val="0"/>
              </a:spcBef>
              <a:spcAft>
                <a:spcPts val="0"/>
              </a:spcAft>
              <a:buClr>
                <a:srgbClr val="28C8E5"/>
              </a:buClr>
              <a:buSzPts val="4800"/>
              <a:buNone/>
              <a:defRPr sz="4800">
                <a:solidFill>
                  <a:srgbClr val="28C8E5"/>
                </a:solidFill>
              </a:defRPr>
            </a:lvl2pPr>
            <a:lvl3pPr lvl="2" rtl="0">
              <a:spcBef>
                <a:spcPts val="0"/>
              </a:spcBef>
              <a:spcAft>
                <a:spcPts val="0"/>
              </a:spcAft>
              <a:buClr>
                <a:srgbClr val="28C8E5"/>
              </a:buClr>
              <a:buSzPts val="4800"/>
              <a:buNone/>
              <a:defRPr sz="4800">
                <a:solidFill>
                  <a:srgbClr val="28C8E5"/>
                </a:solidFill>
              </a:defRPr>
            </a:lvl3pPr>
            <a:lvl4pPr lvl="3" rtl="0">
              <a:spcBef>
                <a:spcPts val="0"/>
              </a:spcBef>
              <a:spcAft>
                <a:spcPts val="0"/>
              </a:spcAft>
              <a:buClr>
                <a:srgbClr val="28C8E5"/>
              </a:buClr>
              <a:buSzPts val="4800"/>
              <a:buNone/>
              <a:defRPr sz="4800">
                <a:solidFill>
                  <a:srgbClr val="28C8E5"/>
                </a:solidFill>
              </a:defRPr>
            </a:lvl4pPr>
            <a:lvl5pPr lvl="4" rtl="0">
              <a:spcBef>
                <a:spcPts val="0"/>
              </a:spcBef>
              <a:spcAft>
                <a:spcPts val="0"/>
              </a:spcAft>
              <a:buClr>
                <a:srgbClr val="28C8E5"/>
              </a:buClr>
              <a:buSzPts val="4800"/>
              <a:buNone/>
              <a:defRPr sz="4800">
                <a:solidFill>
                  <a:srgbClr val="28C8E5"/>
                </a:solidFill>
              </a:defRPr>
            </a:lvl5pPr>
            <a:lvl6pPr lvl="5" rtl="0">
              <a:spcBef>
                <a:spcPts val="0"/>
              </a:spcBef>
              <a:spcAft>
                <a:spcPts val="0"/>
              </a:spcAft>
              <a:buClr>
                <a:srgbClr val="28C8E5"/>
              </a:buClr>
              <a:buSzPts val="4800"/>
              <a:buNone/>
              <a:defRPr sz="4800">
                <a:solidFill>
                  <a:srgbClr val="28C8E5"/>
                </a:solidFill>
              </a:defRPr>
            </a:lvl6pPr>
            <a:lvl7pPr lvl="6" rtl="0">
              <a:spcBef>
                <a:spcPts val="0"/>
              </a:spcBef>
              <a:spcAft>
                <a:spcPts val="0"/>
              </a:spcAft>
              <a:buClr>
                <a:srgbClr val="28C8E5"/>
              </a:buClr>
              <a:buSzPts val="4800"/>
              <a:buNone/>
              <a:defRPr sz="4800">
                <a:solidFill>
                  <a:srgbClr val="28C8E5"/>
                </a:solidFill>
              </a:defRPr>
            </a:lvl7pPr>
            <a:lvl8pPr lvl="7" rtl="0">
              <a:spcBef>
                <a:spcPts val="0"/>
              </a:spcBef>
              <a:spcAft>
                <a:spcPts val="0"/>
              </a:spcAft>
              <a:buClr>
                <a:srgbClr val="28C8E5"/>
              </a:buClr>
              <a:buSzPts val="4800"/>
              <a:buNone/>
              <a:defRPr sz="4800">
                <a:solidFill>
                  <a:srgbClr val="28C8E5"/>
                </a:solidFill>
              </a:defRPr>
            </a:lvl8pPr>
            <a:lvl9pPr lvl="8" rtl="0">
              <a:spcBef>
                <a:spcPts val="0"/>
              </a:spcBef>
              <a:spcAft>
                <a:spcPts val="0"/>
              </a:spcAft>
              <a:buClr>
                <a:srgbClr val="28C8E5"/>
              </a:buClr>
              <a:buSzPts val="4800"/>
              <a:buNone/>
              <a:defRPr sz="4800">
                <a:solidFill>
                  <a:srgbClr val="28C8E5"/>
                </a:solidFill>
              </a:defRPr>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5"/>
          <p:cNvSpPr txBox="1"/>
          <p:nvPr>
            <p:ph idx="1" type="subTitle"/>
          </p:nvPr>
        </p:nvSpPr>
        <p:spPr>
          <a:xfrm>
            <a:off x="0" y="2619800"/>
            <a:ext cx="9144000" cy="608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28C8E5"/>
                </a:solidFill>
              </a:defRPr>
            </a:lvl1pPr>
            <a:lvl2pPr lvl="1" rtl="0">
              <a:spcBef>
                <a:spcPts val="1600"/>
              </a:spcBef>
              <a:spcAft>
                <a:spcPts val="0"/>
              </a:spcAft>
              <a:buNone/>
              <a:defRPr>
                <a:solidFill>
                  <a:srgbClr val="28C8E5"/>
                </a:solidFill>
              </a:defRPr>
            </a:lvl2pPr>
            <a:lvl3pPr lvl="2" rtl="0">
              <a:spcBef>
                <a:spcPts val="1600"/>
              </a:spcBef>
              <a:spcAft>
                <a:spcPts val="0"/>
              </a:spcAft>
              <a:buNone/>
              <a:defRPr>
                <a:solidFill>
                  <a:srgbClr val="28C8E5"/>
                </a:solidFill>
              </a:defRPr>
            </a:lvl3pPr>
            <a:lvl4pPr lvl="3" rtl="0">
              <a:spcBef>
                <a:spcPts val="1600"/>
              </a:spcBef>
              <a:spcAft>
                <a:spcPts val="0"/>
              </a:spcAft>
              <a:buNone/>
              <a:defRPr>
                <a:solidFill>
                  <a:srgbClr val="28C8E5"/>
                </a:solidFill>
              </a:defRPr>
            </a:lvl4pPr>
            <a:lvl5pPr lvl="4" rtl="0">
              <a:spcBef>
                <a:spcPts val="1600"/>
              </a:spcBef>
              <a:spcAft>
                <a:spcPts val="0"/>
              </a:spcAft>
              <a:buNone/>
              <a:defRPr>
                <a:solidFill>
                  <a:srgbClr val="28C8E5"/>
                </a:solidFill>
              </a:defRPr>
            </a:lvl5pPr>
            <a:lvl6pPr lvl="5" rtl="0">
              <a:spcBef>
                <a:spcPts val="1600"/>
              </a:spcBef>
              <a:spcAft>
                <a:spcPts val="0"/>
              </a:spcAft>
              <a:buNone/>
              <a:defRPr>
                <a:solidFill>
                  <a:srgbClr val="28C8E5"/>
                </a:solidFill>
              </a:defRPr>
            </a:lvl6pPr>
            <a:lvl7pPr lvl="6" rtl="0">
              <a:spcBef>
                <a:spcPts val="1600"/>
              </a:spcBef>
              <a:spcAft>
                <a:spcPts val="0"/>
              </a:spcAft>
              <a:buNone/>
              <a:defRPr>
                <a:solidFill>
                  <a:srgbClr val="28C8E5"/>
                </a:solidFill>
              </a:defRPr>
            </a:lvl7pPr>
            <a:lvl8pPr lvl="7" rtl="0">
              <a:spcBef>
                <a:spcPts val="1600"/>
              </a:spcBef>
              <a:spcAft>
                <a:spcPts val="0"/>
              </a:spcAft>
              <a:buNone/>
              <a:defRPr>
                <a:solidFill>
                  <a:srgbClr val="28C8E5"/>
                </a:solidFill>
              </a:defRPr>
            </a:lvl8pPr>
            <a:lvl9pPr lvl="8" rtl="0">
              <a:spcBef>
                <a:spcPts val="1600"/>
              </a:spcBef>
              <a:spcAft>
                <a:spcPts val="1600"/>
              </a:spcAft>
              <a:buNone/>
              <a:defRPr>
                <a:solidFill>
                  <a:srgbClr val="28C8E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Left and Info Right">
  <p:cSld name="SECTION_TITLE_AND_DESCRIPTION_1">
    <p:spTree>
      <p:nvGrpSpPr>
        <p:cNvPr id="23" name="Shape 23"/>
        <p:cNvGrpSpPr/>
        <p:nvPr/>
      </p:nvGrpSpPr>
      <p:grpSpPr>
        <a:xfrm>
          <a:off x="0" y="0"/>
          <a:ext cx="0" cy="0"/>
          <a:chOff x="0" y="0"/>
          <a:chExt cx="0" cy="0"/>
        </a:xfrm>
      </p:grpSpPr>
      <p:sp>
        <p:nvSpPr>
          <p:cNvPr id="24" name="Google Shape;24;p6"/>
          <p:cNvSpPr/>
          <p:nvPr/>
        </p:nvSpPr>
        <p:spPr>
          <a:xfrm>
            <a:off x="0" y="0"/>
            <a:ext cx="4572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6"/>
          <p:cNvSpPr txBox="1"/>
          <p:nvPr/>
        </p:nvSpPr>
        <p:spPr>
          <a:xfrm>
            <a:off x="4923075" y="141900"/>
            <a:ext cx="3779100" cy="48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txBox="1"/>
          <p:nvPr>
            <p:ph type="title"/>
          </p:nvPr>
        </p:nvSpPr>
        <p:spPr>
          <a:xfrm>
            <a:off x="4855375" y="416325"/>
            <a:ext cx="3779100" cy="78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28C8E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 name="Google Shape;28;p6"/>
          <p:cNvSpPr txBox="1"/>
          <p:nvPr>
            <p:ph idx="1" type="body"/>
          </p:nvPr>
        </p:nvSpPr>
        <p:spPr>
          <a:xfrm>
            <a:off x="4862664" y="1268250"/>
            <a:ext cx="3768300" cy="35421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 Left and Image Right">
  <p:cSld name="SECTION_TITLE_AND_DESCRIPTION_1_1">
    <p:spTree>
      <p:nvGrpSpPr>
        <p:cNvPr id="29" name="Shape 29"/>
        <p:cNvGrpSpPr/>
        <p:nvPr/>
      </p:nvGrpSpPr>
      <p:grpSpPr>
        <a:xfrm>
          <a:off x="0" y="0"/>
          <a:ext cx="0" cy="0"/>
          <a:chOff x="0" y="0"/>
          <a:chExt cx="0" cy="0"/>
        </a:xfrm>
      </p:grpSpPr>
      <p:sp>
        <p:nvSpPr>
          <p:cNvPr id="30" name="Google Shape;30;p7"/>
          <p:cNvSpPr/>
          <p:nvPr/>
        </p:nvSpPr>
        <p:spPr>
          <a:xfrm>
            <a:off x="4572000" y="0"/>
            <a:ext cx="45720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7"/>
          <p:cNvSpPr txBox="1"/>
          <p:nvPr/>
        </p:nvSpPr>
        <p:spPr>
          <a:xfrm>
            <a:off x="4923075" y="141900"/>
            <a:ext cx="3779100" cy="48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435675" y="374738"/>
            <a:ext cx="3779100" cy="78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28C8E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7"/>
          <p:cNvSpPr txBox="1"/>
          <p:nvPr>
            <p:ph idx="1" type="body"/>
          </p:nvPr>
        </p:nvSpPr>
        <p:spPr>
          <a:xfrm>
            <a:off x="442964" y="1226663"/>
            <a:ext cx="3768300" cy="35421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p:cSld name="CAPTION_ONLY">
    <p:spTree>
      <p:nvGrpSpPr>
        <p:cNvPr id="35" name="Shape 35"/>
        <p:cNvGrpSpPr/>
        <p:nvPr/>
      </p:nvGrpSpPr>
      <p:grpSpPr>
        <a:xfrm>
          <a:off x="0" y="0"/>
          <a:ext cx="0" cy="0"/>
          <a:chOff x="0" y="0"/>
          <a:chExt cx="0" cy="0"/>
        </a:xfrm>
      </p:grpSpPr>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8"/>
          <p:cNvSpPr/>
          <p:nvPr/>
        </p:nvSpPr>
        <p:spPr>
          <a:xfrm>
            <a:off x="-15775" y="-25"/>
            <a:ext cx="13608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nvSpPr>
        <p:spPr>
          <a:xfrm>
            <a:off x="1998475" y="0"/>
            <a:ext cx="41316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1793475" y="374750"/>
            <a:ext cx="7350600" cy="7878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28C8E5"/>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0" name="Google Shape;40;p8"/>
          <p:cNvSpPr txBox="1"/>
          <p:nvPr>
            <p:ph idx="1" type="body"/>
          </p:nvPr>
        </p:nvSpPr>
        <p:spPr>
          <a:xfrm>
            <a:off x="1793475" y="1226663"/>
            <a:ext cx="6616800" cy="35421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p:cSld name="CAPTION_ONLY_1">
    <p:spTree>
      <p:nvGrpSpPr>
        <p:cNvPr id="41" name="Shape 41"/>
        <p:cNvGrpSpPr/>
        <p:nvPr/>
      </p:nvGrpSpPr>
      <p:grpSpPr>
        <a:xfrm>
          <a:off x="0" y="0"/>
          <a:ext cx="0" cy="0"/>
          <a:chOff x="0" y="0"/>
          <a:chExt cx="0" cy="0"/>
        </a:xfrm>
      </p:grpSpPr>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9"/>
          <p:cNvSpPr/>
          <p:nvPr/>
        </p:nvSpPr>
        <p:spPr>
          <a:xfrm>
            <a:off x="-15775" y="-25"/>
            <a:ext cx="13608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nvSpPr>
        <p:spPr>
          <a:xfrm>
            <a:off x="1998475" y="0"/>
            <a:ext cx="41316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28C8E5"/>
                </a:solidFill>
                <a:latin typeface="Montserrat Medium"/>
                <a:ea typeface="Montserrat Medium"/>
                <a:cs typeface="Montserrat Medium"/>
                <a:sym typeface="Montserrat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 name="Google Shape;46;p9"/>
          <p:cNvSpPr txBox="1"/>
          <p:nvPr>
            <p:ph idx="1" type="body"/>
          </p:nvPr>
        </p:nvSpPr>
        <p:spPr>
          <a:xfrm>
            <a:off x="1806275" y="1498848"/>
            <a:ext cx="6616800" cy="30906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47" name="Google Shape;47;p9"/>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eal" type="blank">
  <p:cSld name="BLANK">
    <p:bg>
      <p:bgPr>
        <a:solidFill>
          <a:srgbClr val="28C8E5"/>
        </a:solidFill>
      </p:bgPr>
    </p:bg>
    <p:spTree>
      <p:nvGrpSpPr>
        <p:cNvPr id="48" name="Shape 48"/>
        <p:cNvGrpSpPr/>
        <p:nvPr/>
      </p:nvGrpSpPr>
      <p:grpSpPr>
        <a:xfrm>
          <a:off x="0" y="0"/>
          <a:ext cx="0" cy="0"/>
          <a:chOff x="0" y="0"/>
          <a:chExt cx="0" cy="0"/>
        </a:xfrm>
      </p:grpSpPr>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0"/>
          <p:cNvSpPr txBox="1"/>
          <p:nvPr>
            <p:ph type="title"/>
          </p:nvPr>
        </p:nvSpPr>
        <p:spPr>
          <a:xfrm>
            <a:off x="0" y="1940825"/>
            <a:ext cx="9144000" cy="98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sp>
        <p:nvSpPr>
          <p:cNvPr id="51" name="Google Shape;51;p10"/>
          <p:cNvSpPr txBox="1"/>
          <p:nvPr>
            <p:ph idx="1" type="subTitle"/>
          </p:nvPr>
        </p:nvSpPr>
        <p:spPr>
          <a:xfrm>
            <a:off x="0" y="2619800"/>
            <a:ext cx="9144000" cy="608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8" name="Google Shape;7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9" name="Google Shape;7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developer.mozilla.org/en-US/docs/Web/API/MouseEven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s://coding-boot-camp.github.io/fs-ground-04-web-APIs-todo-demo/inde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coding-boot-camp.github.io/fs-ground-04-web-APIs-event-demo/"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coding-boot-camp.github.io/fs-ground-04-web-APIs-event-dem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9"/>
          <p:cNvSpPr txBox="1"/>
          <p:nvPr>
            <p:ph type="title"/>
          </p:nvPr>
        </p:nvSpPr>
        <p:spPr>
          <a:xfrm>
            <a:off x="0" y="78050"/>
            <a:ext cx="9144000" cy="9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Morning </a:t>
            </a:r>
            <a:r>
              <a:rPr b="1" lang="en"/>
              <a:t>Check-In ✔</a:t>
            </a:r>
            <a:endParaRPr b="1"/>
          </a:p>
        </p:txBody>
      </p:sp>
      <p:pic>
        <p:nvPicPr>
          <p:cNvPr id="126" name="Google Shape;126;p29"/>
          <p:cNvPicPr preferRelativeResize="0"/>
          <p:nvPr/>
        </p:nvPicPr>
        <p:blipFill>
          <a:blip r:embed="rId3">
            <a:alphaModFix/>
          </a:blip>
          <a:stretch>
            <a:fillRect/>
          </a:stretch>
        </p:blipFill>
        <p:spPr>
          <a:xfrm>
            <a:off x="71350" y="1205687"/>
            <a:ext cx="8828001" cy="30188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8"/>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10-Ins_Onclick: On Click Demo</a:t>
            </a:r>
            <a:endParaRPr/>
          </a:p>
        </p:txBody>
      </p:sp>
      <p:sp>
        <p:nvSpPr>
          <p:cNvPr id="186" name="Google Shape;186;p38"/>
          <p:cNvSpPr txBox="1"/>
          <p:nvPr>
            <p:ph idx="1" type="body"/>
          </p:nvPr>
        </p:nvSpPr>
        <p:spPr>
          <a:xfrm>
            <a:off x="1806275" y="1027750"/>
            <a:ext cx="71427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We assign each queried element to a variable so that we can reuse it.</a:t>
            </a:r>
            <a:endParaRPr sz="1200">
              <a:solidFill>
                <a:srgbClr val="24292E"/>
              </a:solidFill>
              <a:highlight>
                <a:srgbClr val="FFFFFF"/>
              </a:highlight>
            </a:endParaRPr>
          </a:p>
          <a:p>
            <a:pPr indent="0" lvl="0" marL="0" rtl="0" algn="l">
              <a:spcBef>
                <a:spcPts val="300"/>
              </a:spcBef>
              <a:spcAft>
                <a:spcPts val="0"/>
              </a:spcAft>
              <a:buNone/>
            </a:pPr>
            <a:r>
              <a:rPr lang="en" sz="1200">
                <a:solidFill>
                  <a:srgbClr val="D73A49"/>
                </a:solidFill>
                <a:highlight>
                  <a:srgbClr val="F6F8FA"/>
                </a:highlight>
                <a:latin typeface="Consolas"/>
                <a:ea typeface="Consolas"/>
                <a:cs typeface="Consolas"/>
                <a:sym typeface="Consolas"/>
              </a:rPr>
              <a:t>var</a:t>
            </a:r>
            <a:r>
              <a:rPr lang="en" sz="1200">
                <a:solidFill>
                  <a:srgbClr val="24292E"/>
                </a:solidFill>
                <a:highlight>
                  <a:srgbClr val="F6F8FA"/>
                </a:highlight>
                <a:latin typeface="Consolas"/>
                <a:ea typeface="Consolas"/>
                <a:cs typeface="Consolas"/>
                <a:sym typeface="Consolas"/>
              </a:rPr>
              <a:t> themeSwitcher </a:t>
            </a:r>
            <a:r>
              <a:rPr lang="en" sz="1200">
                <a:solidFill>
                  <a:srgbClr val="D73A49"/>
                </a:solidFill>
                <a:highlight>
                  <a:srgbClr val="F6F8FA"/>
                </a:highlight>
                <a:latin typeface="Consolas"/>
                <a:ea typeface="Consolas"/>
                <a:cs typeface="Consolas"/>
                <a:sym typeface="Consolas"/>
              </a:rPr>
              <a:t>=</a:t>
            </a:r>
            <a:r>
              <a:rPr lang="en" sz="1200">
                <a:solidFill>
                  <a:srgbClr val="24292E"/>
                </a:solidFill>
                <a:highlight>
                  <a:srgbClr val="F6F8FA"/>
                </a:highlight>
                <a:latin typeface="Consolas"/>
                <a:ea typeface="Consolas"/>
                <a:cs typeface="Consolas"/>
                <a:sym typeface="Consolas"/>
              </a:rPr>
              <a:t> </a:t>
            </a:r>
            <a:r>
              <a:rPr lang="en" sz="1200">
                <a:solidFill>
                  <a:srgbClr val="005CC5"/>
                </a:solidFill>
                <a:highlight>
                  <a:srgbClr val="F6F8FA"/>
                </a:highlight>
                <a:latin typeface="Consolas"/>
                <a:ea typeface="Consolas"/>
                <a:cs typeface="Consolas"/>
                <a:sym typeface="Consolas"/>
              </a:rPr>
              <a:t>document</a:t>
            </a:r>
            <a:r>
              <a:rPr lang="en" sz="1200">
                <a:solidFill>
                  <a:srgbClr val="24292E"/>
                </a:solidFill>
                <a:highlight>
                  <a:srgbClr val="F6F8FA"/>
                </a:highlight>
                <a:latin typeface="Consolas"/>
                <a:ea typeface="Consolas"/>
                <a:cs typeface="Consolas"/>
                <a:sym typeface="Consolas"/>
              </a:rPr>
              <a:t>.</a:t>
            </a:r>
            <a:r>
              <a:rPr lang="en" sz="1200">
                <a:solidFill>
                  <a:srgbClr val="005CC5"/>
                </a:solidFill>
                <a:highlight>
                  <a:srgbClr val="F6F8FA"/>
                </a:highlight>
                <a:latin typeface="Consolas"/>
                <a:ea typeface="Consolas"/>
                <a:cs typeface="Consolas"/>
                <a:sym typeface="Consolas"/>
              </a:rPr>
              <a:t>querySelector</a:t>
            </a:r>
            <a:r>
              <a:rPr lang="en" sz="1200">
                <a:solidFill>
                  <a:srgbClr val="24292E"/>
                </a:solidFill>
                <a:highlight>
                  <a:srgbClr val="F6F8FA"/>
                </a:highlight>
                <a:latin typeface="Consolas"/>
                <a:ea typeface="Consolas"/>
                <a:cs typeface="Consolas"/>
                <a:sym typeface="Consolas"/>
              </a:rPr>
              <a:t>(</a:t>
            </a:r>
            <a:r>
              <a:rPr lang="en" sz="1200">
                <a:solidFill>
                  <a:srgbClr val="032F62"/>
                </a:solidFill>
                <a:highlight>
                  <a:srgbClr val="F6F8FA"/>
                </a:highlight>
                <a:latin typeface="Consolas"/>
                <a:ea typeface="Consolas"/>
                <a:cs typeface="Consolas"/>
                <a:sym typeface="Consolas"/>
              </a:rPr>
              <a:t>"#theme-switcher"</a:t>
            </a:r>
            <a:r>
              <a:rPr lang="en" sz="1200">
                <a:solidFill>
                  <a:srgbClr val="24292E"/>
                </a:solidFill>
                <a:highlight>
                  <a:srgbClr val="F6F8FA"/>
                </a:highlight>
                <a:latin typeface="Consolas"/>
                <a:ea typeface="Consolas"/>
                <a:cs typeface="Consolas"/>
                <a:sym typeface="Consolas"/>
              </a:rPr>
              <a:t>);</a:t>
            </a:r>
            <a:endParaRPr sz="12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rPr lang="en" sz="1200">
                <a:solidFill>
                  <a:srgbClr val="D73A49"/>
                </a:solidFill>
                <a:highlight>
                  <a:srgbClr val="F6F8FA"/>
                </a:highlight>
                <a:latin typeface="Consolas"/>
                <a:ea typeface="Consolas"/>
                <a:cs typeface="Consolas"/>
                <a:sym typeface="Consolas"/>
              </a:rPr>
              <a:t>var</a:t>
            </a:r>
            <a:r>
              <a:rPr lang="en" sz="1200">
                <a:solidFill>
                  <a:srgbClr val="24292E"/>
                </a:solidFill>
                <a:highlight>
                  <a:srgbClr val="F6F8FA"/>
                </a:highlight>
                <a:latin typeface="Consolas"/>
                <a:ea typeface="Consolas"/>
                <a:cs typeface="Consolas"/>
                <a:sym typeface="Consolas"/>
              </a:rPr>
              <a:t> container </a:t>
            </a:r>
            <a:r>
              <a:rPr lang="en" sz="1200">
                <a:solidFill>
                  <a:srgbClr val="D73A49"/>
                </a:solidFill>
                <a:highlight>
                  <a:srgbClr val="F6F8FA"/>
                </a:highlight>
                <a:latin typeface="Consolas"/>
                <a:ea typeface="Consolas"/>
                <a:cs typeface="Consolas"/>
                <a:sym typeface="Consolas"/>
              </a:rPr>
              <a:t>=</a:t>
            </a:r>
            <a:r>
              <a:rPr lang="en" sz="1200">
                <a:solidFill>
                  <a:srgbClr val="24292E"/>
                </a:solidFill>
                <a:highlight>
                  <a:srgbClr val="F6F8FA"/>
                </a:highlight>
                <a:latin typeface="Consolas"/>
                <a:ea typeface="Consolas"/>
                <a:cs typeface="Consolas"/>
                <a:sym typeface="Consolas"/>
              </a:rPr>
              <a:t> </a:t>
            </a:r>
            <a:r>
              <a:rPr lang="en" sz="1200">
                <a:solidFill>
                  <a:srgbClr val="005CC5"/>
                </a:solidFill>
                <a:highlight>
                  <a:srgbClr val="F6F8FA"/>
                </a:highlight>
                <a:latin typeface="Consolas"/>
                <a:ea typeface="Consolas"/>
                <a:cs typeface="Consolas"/>
                <a:sym typeface="Consolas"/>
              </a:rPr>
              <a:t>document</a:t>
            </a:r>
            <a:r>
              <a:rPr lang="en" sz="1200">
                <a:solidFill>
                  <a:srgbClr val="24292E"/>
                </a:solidFill>
                <a:highlight>
                  <a:srgbClr val="F6F8FA"/>
                </a:highlight>
                <a:latin typeface="Consolas"/>
                <a:ea typeface="Consolas"/>
                <a:cs typeface="Consolas"/>
                <a:sym typeface="Consolas"/>
              </a:rPr>
              <a:t>.</a:t>
            </a:r>
            <a:r>
              <a:rPr lang="en" sz="1200">
                <a:solidFill>
                  <a:srgbClr val="005CC5"/>
                </a:solidFill>
                <a:highlight>
                  <a:srgbClr val="F6F8FA"/>
                </a:highlight>
                <a:latin typeface="Consolas"/>
                <a:ea typeface="Consolas"/>
                <a:cs typeface="Consolas"/>
                <a:sym typeface="Consolas"/>
              </a:rPr>
              <a:t>querySelector</a:t>
            </a:r>
            <a:r>
              <a:rPr lang="en" sz="1200">
                <a:solidFill>
                  <a:srgbClr val="24292E"/>
                </a:solidFill>
                <a:highlight>
                  <a:srgbClr val="F6F8FA"/>
                </a:highlight>
                <a:latin typeface="Consolas"/>
                <a:ea typeface="Consolas"/>
                <a:cs typeface="Consolas"/>
                <a:sym typeface="Consolas"/>
              </a:rPr>
              <a:t>(</a:t>
            </a:r>
            <a:r>
              <a:rPr lang="en" sz="1200">
                <a:solidFill>
                  <a:srgbClr val="032F62"/>
                </a:solidFill>
                <a:highlight>
                  <a:srgbClr val="F6F8FA"/>
                </a:highlight>
                <a:latin typeface="Consolas"/>
                <a:ea typeface="Consolas"/>
                <a:cs typeface="Consolas"/>
                <a:sym typeface="Consolas"/>
              </a:rPr>
              <a:t>".container"</a:t>
            </a:r>
            <a:r>
              <a:rPr lang="en" sz="1200">
                <a:solidFill>
                  <a:srgbClr val="24292E"/>
                </a:solidFill>
                <a:highlight>
                  <a:srgbClr val="F6F8FA"/>
                </a:highlight>
                <a:latin typeface="Consolas"/>
                <a:ea typeface="Consolas"/>
                <a:cs typeface="Consolas"/>
                <a:sym typeface="Consolas"/>
              </a:rPr>
              <a:t>);</a:t>
            </a:r>
            <a:endParaRPr sz="12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rPr lang="en" sz="1200">
                <a:solidFill>
                  <a:srgbClr val="24292E"/>
                </a:solidFill>
                <a:highlight>
                  <a:srgbClr val="FFFFFF"/>
                </a:highlight>
                <a:latin typeface="Consolas"/>
                <a:ea typeface="Consolas"/>
                <a:cs typeface="Consolas"/>
                <a:sym typeface="Consolas"/>
              </a:rPr>
              <a:t>addEventListener</a:t>
            </a:r>
            <a:r>
              <a:rPr lang="en" sz="1200">
                <a:solidFill>
                  <a:srgbClr val="24292E"/>
                </a:solidFill>
                <a:highlight>
                  <a:srgbClr val="FFFFFF"/>
                </a:highlight>
                <a:latin typeface="Arial"/>
                <a:ea typeface="Arial"/>
                <a:cs typeface="Arial"/>
                <a:sym typeface="Arial"/>
              </a:rPr>
              <a:t> </a:t>
            </a:r>
            <a:r>
              <a:rPr lang="en" sz="1200">
                <a:solidFill>
                  <a:srgbClr val="24292E"/>
                </a:solidFill>
                <a:highlight>
                  <a:srgbClr val="FFFFFF"/>
                </a:highlight>
              </a:rPr>
              <a:t>is the DOM method responsible for listening to events on an element.</a:t>
            </a:r>
            <a:endParaRPr sz="1200">
              <a:solidFill>
                <a:srgbClr val="24292E"/>
              </a:solidFill>
              <a:highlight>
                <a:srgbClr val="FFFFFF"/>
              </a:highlight>
            </a:endParaRPr>
          </a:p>
          <a:p>
            <a:pPr indent="0" lvl="0" marL="0" rtl="0" algn="l">
              <a:spcBef>
                <a:spcPts val="300"/>
              </a:spcBef>
              <a:spcAft>
                <a:spcPts val="0"/>
              </a:spcAft>
              <a:buNone/>
            </a:pPr>
            <a:r>
              <a:rPr lang="en" sz="1200">
                <a:solidFill>
                  <a:srgbClr val="24292E"/>
                </a:solidFill>
                <a:highlight>
                  <a:srgbClr val="FFFFFF"/>
                </a:highlight>
                <a:latin typeface="Consolas"/>
                <a:ea typeface="Consolas"/>
                <a:cs typeface="Consolas"/>
                <a:sym typeface="Consolas"/>
              </a:rPr>
              <a:t>addEventListener</a:t>
            </a:r>
            <a:r>
              <a:rPr lang="en" sz="1200">
                <a:solidFill>
                  <a:srgbClr val="24292E"/>
                </a:solidFill>
                <a:highlight>
                  <a:srgbClr val="FFFFFF"/>
                </a:highlight>
                <a:latin typeface="Arial"/>
                <a:ea typeface="Arial"/>
                <a:cs typeface="Arial"/>
                <a:sym typeface="Arial"/>
              </a:rPr>
              <a:t> h</a:t>
            </a:r>
            <a:r>
              <a:rPr lang="en" sz="1200">
                <a:solidFill>
                  <a:srgbClr val="24292E"/>
                </a:solidFill>
                <a:highlight>
                  <a:srgbClr val="FFFFFF"/>
                </a:highlight>
              </a:rPr>
              <a:t>as 2 required parameters: The type of event to listen for and a callback function to execute when that event is triggered.</a:t>
            </a:r>
            <a:endParaRPr sz="1200">
              <a:solidFill>
                <a:srgbClr val="24292E"/>
              </a:solidFill>
              <a:highlight>
                <a:srgbClr val="FFFFFF"/>
              </a:highlight>
            </a:endParaRPr>
          </a:p>
          <a:p>
            <a:pPr indent="0" lvl="0" marL="0" rtl="0" algn="l">
              <a:spcBef>
                <a:spcPts val="300"/>
              </a:spcBef>
              <a:spcAft>
                <a:spcPts val="0"/>
              </a:spcAft>
              <a:buNone/>
            </a:pPr>
            <a:r>
              <a:t/>
            </a:r>
            <a:endParaRPr sz="1200">
              <a:solidFill>
                <a:srgbClr val="24292E"/>
              </a:solidFill>
              <a:highlight>
                <a:srgbClr val="FFFFFF"/>
              </a:highlight>
            </a:endParaRPr>
          </a:p>
          <a:p>
            <a:pPr indent="0" lvl="0" marL="0" rtl="0" algn="l">
              <a:spcBef>
                <a:spcPts val="300"/>
              </a:spcBef>
              <a:spcAft>
                <a:spcPts val="0"/>
              </a:spcAft>
              <a:buNone/>
            </a:pPr>
            <a:r>
              <a:rPr lang="en" sz="1200">
                <a:solidFill>
                  <a:srgbClr val="24292E"/>
                </a:solidFill>
                <a:highlight>
                  <a:srgbClr val="F6F8FA"/>
                </a:highlight>
                <a:latin typeface="Consolas"/>
                <a:ea typeface="Consolas"/>
                <a:cs typeface="Consolas"/>
                <a:sym typeface="Consolas"/>
              </a:rPr>
              <a:t>themeSwitcher.</a:t>
            </a:r>
            <a:r>
              <a:rPr lang="en" sz="1200">
                <a:solidFill>
                  <a:srgbClr val="005CC5"/>
                </a:solidFill>
                <a:highlight>
                  <a:srgbClr val="F6F8FA"/>
                </a:highlight>
                <a:latin typeface="Consolas"/>
                <a:ea typeface="Consolas"/>
                <a:cs typeface="Consolas"/>
                <a:sym typeface="Consolas"/>
              </a:rPr>
              <a:t>addEventListener</a:t>
            </a:r>
            <a:r>
              <a:rPr lang="en" sz="1200">
                <a:solidFill>
                  <a:srgbClr val="24292E"/>
                </a:solidFill>
                <a:highlight>
                  <a:srgbClr val="F6F8FA"/>
                </a:highlight>
                <a:latin typeface="Consolas"/>
                <a:ea typeface="Consolas"/>
                <a:cs typeface="Consolas"/>
                <a:sym typeface="Consolas"/>
              </a:rPr>
              <a:t>(</a:t>
            </a:r>
            <a:r>
              <a:rPr lang="en" sz="1200">
                <a:solidFill>
                  <a:srgbClr val="032F62"/>
                </a:solidFill>
                <a:highlight>
                  <a:srgbClr val="F6F8FA"/>
                </a:highlight>
                <a:latin typeface="Consolas"/>
                <a:ea typeface="Consolas"/>
                <a:cs typeface="Consolas"/>
                <a:sym typeface="Consolas"/>
              </a:rPr>
              <a:t>"click"</a:t>
            </a:r>
            <a:r>
              <a:rPr lang="en" sz="1200">
                <a:solidFill>
                  <a:srgbClr val="24292E"/>
                </a:solidFill>
                <a:highlight>
                  <a:srgbClr val="F6F8FA"/>
                </a:highlight>
                <a:latin typeface="Consolas"/>
                <a:ea typeface="Consolas"/>
                <a:cs typeface="Consolas"/>
                <a:sym typeface="Consolas"/>
              </a:rPr>
              <a:t>, </a:t>
            </a:r>
            <a:r>
              <a:rPr lang="en" sz="1200">
                <a:solidFill>
                  <a:srgbClr val="D73A49"/>
                </a:solidFill>
                <a:highlight>
                  <a:srgbClr val="F6F8FA"/>
                </a:highlight>
                <a:latin typeface="Consolas"/>
                <a:ea typeface="Consolas"/>
                <a:cs typeface="Consolas"/>
                <a:sym typeface="Consolas"/>
              </a:rPr>
              <a:t>function</a:t>
            </a:r>
            <a:r>
              <a:rPr lang="en" sz="1200">
                <a:solidFill>
                  <a:srgbClr val="24292E"/>
                </a:solidFill>
                <a:highlight>
                  <a:srgbClr val="F6F8FA"/>
                </a:highlight>
                <a:latin typeface="Consolas"/>
                <a:ea typeface="Consolas"/>
                <a:cs typeface="Consolas"/>
                <a:sym typeface="Consolas"/>
              </a:rPr>
              <a:t>() {</a:t>
            </a:r>
            <a:endParaRPr sz="1200">
              <a:solidFill>
                <a:srgbClr val="24292E"/>
              </a:solidFill>
              <a:highlight>
                <a:srgbClr val="F6F8FA"/>
              </a:highlight>
              <a:latin typeface="Consolas"/>
              <a:ea typeface="Consolas"/>
              <a:cs typeface="Consolas"/>
              <a:sym typeface="Consolas"/>
            </a:endParaRPr>
          </a:p>
          <a:p>
            <a:pPr indent="0" lvl="0" marL="0" rtl="0" algn="l">
              <a:spcBef>
                <a:spcPts val="300"/>
              </a:spcBef>
              <a:spcAft>
                <a:spcPts val="0"/>
              </a:spcAft>
              <a:buNone/>
            </a:pPr>
            <a:r>
              <a:rPr lang="en" sz="1200">
                <a:solidFill>
                  <a:srgbClr val="24292E"/>
                </a:solidFill>
                <a:highlight>
                  <a:srgbClr val="F6F8FA"/>
                </a:highlight>
                <a:latin typeface="Consolas"/>
                <a:ea typeface="Consolas"/>
                <a:cs typeface="Consolas"/>
                <a:sym typeface="Consolas"/>
              </a:rPr>
              <a:t>  </a:t>
            </a:r>
            <a:r>
              <a:rPr lang="en" sz="1200">
                <a:solidFill>
                  <a:srgbClr val="D73A49"/>
                </a:solidFill>
                <a:highlight>
                  <a:srgbClr val="F6F8FA"/>
                </a:highlight>
                <a:latin typeface="Consolas"/>
                <a:ea typeface="Consolas"/>
                <a:cs typeface="Consolas"/>
                <a:sym typeface="Consolas"/>
              </a:rPr>
              <a:t>if</a:t>
            </a:r>
            <a:r>
              <a:rPr lang="en" sz="1200">
                <a:solidFill>
                  <a:srgbClr val="24292E"/>
                </a:solidFill>
                <a:highlight>
                  <a:srgbClr val="F6F8FA"/>
                </a:highlight>
                <a:latin typeface="Consolas"/>
                <a:ea typeface="Consolas"/>
                <a:cs typeface="Consolas"/>
                <a:sym typeface="Consolas"/>
              </a:rPr>
              <a:t> (mode </a:t>
            </a:r>
            <a:r>
              <a:rPr lang="en" sz="1200">
                <a:solidFill>
                  <a:srgbClr val="D73A49"/>
                </a:solidFill>
                <a:highlight>
                  <a:srgbClr val="F6F8FA"/>
                </a:highlight>
                <a:latin typeface="Consolas"/>
                <a:ea typeface="Consolas"/>
                <a:cs typeface="Consolas"/>
                <a:sym typeface="Consolas"/>
              </a:rPr>
              <a:t>===</a:t>
            </a:r>
            <a:r>
              <a:rPr lang="en" sz="1200">
                <a:solidFill>
                  <a:srgbClr val="24292E"/>
                </a:solidFill>
                <a:highlight>
                  <a:srgbClr val="F6F8FA"/>
                </a:highlight>
                <a:latin typeface="Consolas"/>
                <a:ea typeface="Consolas"/>
                <a:cs typeface="Consolas"/>
                <a:sym typeface="Consolas"/>
              </a:rPr>
              <a:t> </a:t>
            </a:r>
            <a:r>
              <a:rPr lang="en" sz="1200">
                <a:solidFill>
                  <a:srgbClr val="032F62"/>
                </a:solidFill>
                <a:highlight>
                  <a:srgbClr val="F6F8FA"/>
                </a:highlight>
                <a:latin typeface="Consolas"/>
                <a:ea typeface="Consolas"/>
                <a:cs typeface="Consolas"/>
                <a:sym typeface="Consolas"/>
              </a:rPr>
              <a:t>"dark"</a:t>
            </a:r>
            <a:r>
              <a:rPr lang="en" sz="1200">
                <a:solidFill>
                  <a:srgbClr val="24292E"/>
                </a:solidFill>
                <a:highlight>
                  <a:srgbClr val="F6F8FA"/>
                </a:highlight>
                <a:latin typeface="Consolas"/>
                <a:ea typeface="Consolas"/>
                <a:cs typeface="Consolas"/>
                <a:sym typeface="Consolas"/>
              </a:rPr>
              <a:t>) {</a:t>
            </a:r>
            <a:endParaRPr sz="1200">
              <a:solidFill>
                <a:srgbClr val="24292E"/>
              </a:solidFill>
              <a:highlight>
                <a:srgbClr val="F6F8FA"/>
              </a:highlight>
              <a:latin typeface="Consolas"/>
              <a:ea typeface="Consolas"/>
              <a:cs typeface="Consolas"/>
              <a:sym typeface="Consolas"/>
            </a:endParaRPr>
          </a:p>
          <a:p>
            <a:pPr indent="0" lvl="0" marL="0" rtl="0" algn="l">
              <a:spcBef>
                <a:spcPts val="300"/>
              </a:spcBef>
              <a:spcAft>
                <a:spcPts val="0"/>
              </a:spcAft>
              <a:buNone/>
            </a:pPr>
            <a:r>
              <a:rPr lang="en" sz="1200">
                <a:solidFill>
                  <a:srgbClr val="24292E"/>
                </a:solidFill>
                <a:highlight>
                  <a:srgbClr val="F6F8FA"/>
                </a:highlight>
                <a:latin typeface="Consolas"/>
                <a:ea typeface="Consolas"/>
                <a:cs typeface="Consolas"/>
                <a:sym typeface="Consolas"/>
              </a:rPr>
              <a:t>    mode </a:t>
            </a:r>
            <a:r>
              <a:rPr lang="en" sz="1200">
                <a:solidFill>
                  <a:srgbClr val="D73A49"/>
                </a:solidFill>
                <a:highlight>
                  <a:srgbClr val="F6F8FA"/>
                </a:highlight>
                <a:latin typeface="Consolas"/>
                <a:ea typeface="Consolas"/>
                <a:cs typeface="Consolas"/>
                <a:sym typeface="Consolas"/>
              </a:rPr>
              <a:t>=</a:t>
            </a:r>
            <a:r>
              <a:rPr lang="en" sz="1200">
                <a:solidFill>
                  <a:srgbClr val="24292E"/>
                </a:solidFill>
                <a:highlight>
                  <a:srgbClr val="F6F8FA"/>
                </a:highlight>
                <a:latin typeface="Consolas"/>
                <a:ea typeface="Consolas"/>
                <a:cs typeface="Consolas"/>
                <a:sym typeface="Consolas"/>
              </a:rPr>
              <a:t> </a:t>
            </a:r>
            <a:r>
              <a:rPr lang="en" sz="1200">
                <a:solidFill>
                  <a:srgbClr val="032F62"/>
                </a:solidFill>
                <a:highlight>
                  <a:srgbClr val="F6F8FA"/>
                </a:highlight>
                <a:latin typeface="Consolas"/>
                <a:ea typeface="Consolas"/>
                <a:cs typeface="Consolas"/>
                <a:sym typeface="Consolas"/>
              </a:rPr>
              <a:t>"light"</a:t>
            </a:r>
            <a:r>
              <a:rPr lang="en" sz="1200">
                <a:solidFill>
                  <a:srgbClr val="24292E"/>
                </a:solidFill>
                <a:highlight>
                  <a:srgbClr val="F6F8FA"/>
                </a:highlight>
                <a:latin typeface="Consolas"/>
                <a:ea typeface="Consolas"/>
                <a:cs typeface="Consolas"/>
                <a:sym typeface="Consolas"/>
              </a:rPr>
              <a:t>;</a:t>
            </a:r>
            <a:endParaRPr sz="1200">
              <a:solidFill>
                <a:srgbClr val="24292E"/>
              </a:solidFill>
              <a:highlight>
                <a:srgbClr val="F6F8FA"/>
              </a:highlight>
              <a:latin typeface="Consolas"/>
              <a:ea typeface="Consolas"/>
              <a:cs typeface="Consolas"/>
              <a:sym typeface="Consolas"/>
            </a:endParaRPr>
          </a:p>
          <a:p>
            <a:pPr indent="0" lvl="0" marL="0" rtl="0" algn="l">
              <a:spcBef>
                <a:spcPts val="300"/>
              </a:spcBef>
              <a:spcAft>
                <a:spcPts val="0"/>
              </a:spcAft>
              <a:buNone/>
            </a:pPr>
            <a:r>
              <a:rPr lang="en" sz="1200">
                <a:solidFill>
                  <a:srgbClr val="24292E"/>
                </a:solidFill>
                <a:highlight>
                  <a:srgbClr val="F6F8FA"/>
                </a:highlight>
                <a:latin typeface="Consolas"/>
                <a:ea typeface="Consolas"/>
                <a:cs typeface="Consolas"/>
                <a:sym typeface="Consolas"/>
              </a:rPr>
              <a:t>    container.</a:t>
            </a:r>
            <a:r>
              <a:rPr lang="en" sz="1200">
                <a:solidFill>
                  <a:srgbClr val="005CC5"/>
                </a:solidFill>
                <a:highlight>
                  <a:srgbClr val="F6F8FA"/>
                </a:highlight>
                <a:latin typeface="Consolas"/>
                <a:ea typeface="Consolas"/>
                <a:cs typeface="Consolas"/>
                <a:sym typeface="Consolas"/>
              </a:rPr>
              <a:t>setAttribute</a:t>
            </a:r>
            <a:r>
              <a:rPr lang="en" sz="1200">
                <a:solidFill>
                  <a:srgbClr val="24292E"/>
                </a:solidFill>
                <a:highlight>
                  <a:srgbClr val="F6F8FA"/>
                </a:highlight>
                <a:latin typeface="Consolas"/>
                <a:ea typeface="Consolas"/>
                <a:cs typeface="Consolas"/>
                <a:sym typeface="Consolas"/>
              </a:rPr>
              <a:t>(</a:t>
            </a:r>
            <a:r>
              <a:rPr lang="en" sz="1200">
                <a:solidFill>
                  <a:srgbClr val="032F62"/>
                </a:solidFill>
                <a:highlight>
                  <a:srgbClr val="F6F8FA"/>
                </a:highlight>
                <a:latin typeface="Consolas"/>
                <a:ea typeface="Consolas"/>
                <a:cs typeface="Consolas"/>
                <a:sym typeface="Consolas"/>
              </a:rPr>
              <a:t>"class"</a:t>
            </a:r>
            <a:r>
              <a:rPr lang="en" sz="1200">
                <a:solidFill>
                  <a:srgbClr val="24292E"/>
                </a:solidFill>
                <a:highlight>
                  <a:srgbClr val="F6F8FA"/>
                </a:highlight>
                <a:latin typeface="Consolas"/>
                <a:ea typeface="Consolas"/>
                <a:cs typeface="Consolas"/>
                <a:sym typeface="Consolas"/>
              </a:rPr>
              <a:t>, </a:t>
            </a:r>
            <a:r>
              <a:rPr lang="en" sz="1200">
                <a:solidFill>
                  <a:srgbClr val="032F62"/>
                </a:solidFill>
                <a:highlight>
                  <a:srgbClr val="F6F8FA"/>
                </a:highlight>
                <a:latin typeface="Consolas"/>
                <a:ea typeface="Consolas"/>
                <a:cs typeface="Consolas"/>
                <a:sym typeface="Consolas"/>
              </a:rPr>
              <a:t>"light"</a:t>
            </a:r>
            <a:r>
              <a:rPr lang="en" sz="1200">
                <a:solidFill>
                  <a:srgbClr val="24292E"/>
                </a:solidFill>
                <a:highlight>
                  <a:srgbClr val="F6F8FA"/>
                </a:highlight>
                <a:latin typeface="Consolas"/>
                <a:ea typeface="Consolas"/>
                <a:cs typeface="Consolas"/>
                <a:sym typeface="Consolas"/>
              </a:rPr>
              <a:t>);</a:t>
            </a:r>
            <a:endParaRPr sz="1200">
              <a:solidFill>
                <a:srgbClr val="24292E"/>
              </a:solidFill>
              <a:highlight>
                <a:srgbClr val="F6F8FA"/>
              </a:highlight>
              <a:latin typeface="Consolas"/>
              <a:ea typeface="Consolas"/>
              <a:cs typeface="Consolas"/>
              <a:sym typeface="Consolas"/>
            </a:endParaRPr>
          </a:p>
          <a:p>
            <a:pPr indent="0" lvl="0" marL="0" rtl="0" algn="l">
              <a:spcBef>
                <a:spcPts val="300"/>
              </a:spcBef>
              <a:spcAft>
                <a:spcPts val="0"/>
              </a:spcAft>
              <a:buNone/>
            </a:pPr>
            <a:r>
              <a:rPr lang="en" sz="1200">
                <a:solidFill>
                  <a:srgbClr val="24292E"/>
                </a:solidFill>
                <a:highlight>
                  <a:srgbClr val="F6F8FA"/>
                </a:highlight>
                <a:latin typeface="Consolas"/>
                <a:ea typeface="Consolas"/>
                <a:cs typeface="Consolas"/>
                <a:sym typeface="Consolas"/>
              </a:rPr>
              <a:t>  } </a:t>
            </a:r>
            <a:r>
              <a:rPr lang="en" sz="1200">
                <a:solidFill>
                  <a:srgbClr val="D73A49"/>
                </a:solidFill>
                <a:highlight>
                  <a:srgbClr val="F6F8FA"/>
                </a:highlight>
                <a:latin typeface="Consolas"/>
                <a:ea typeface="Consolas"/>
                <a:cs typeface="Consolas"/>
                <a:sym typeface="Consolas"/>
              </a:rPr>
              <a:t>else</a:t>
            </a:r>
            <a:r>
              <a:rPr lang="en" sz="1200">
                <a:solidFill>
                  <a:srgbClr val="24292E"/>
                </a:solidFill>
                <a:highlight>
                  <a:srgbClr val="F6F8FA"/>
                </a:highlight>
                <a:latin typeface="Consolas"/>
                <a:ea typeface="Consolas"/>
                <a:cs typeface="Consolas"/>
                <a:sym typeface="Consolas"/>
              </a:rPr>
              <a:t> {</a:t>
            </a:r>
            <a:endParaRPr sz="1200">
              <a:solidFill>
                <a:srgbClr val="24292E"/>
              </a:solidFill>
              <a:highlight>
                <a:srgbClr val="F6F8FA"/>
              </a:highlight>
              <a:latin typeface="Consolas"/>
              <a:ea typeface="Consolas"/>
              <a:cs typeface="Consolas"/>
              <a:sym typeface="Consolas"/>
            </a:endParaRPr>
          </a:p>
          <a:p>
            <a:pPr indent="0" lvl="0" marL="0" rtl="0" algn="l">
              <a:spcBef>
                <a:spcPts val="300"/>
              </a:spcBef>
              <a:spcAft>
                <a:spcPts val="0"/>
              </a:spcAft>
              <a:buNone/>
            </a:pPr>
            <a:r>
              <a:rPr lang="en" sz="1200">
                <a:solidFill>
                  <a:srgbClr val="24292E"/>
                </a:solidFill>
                <a:highlight>
                  <a:srgbClr val="F6F8FA"/>
                </a:highlight>
                <a:latin typeface="Consolas"/>
                <a:ea typeface="Consolas"/>
                <a:cs typeface="Consolas"/>
                <a:sym typeface="Consolas"/>
              </a:rPr>
              <a:t>    mode </a:t>
            </a:r>
            <a:r>
              <a:rPr lang="en" sz="1200">
                <a:solidFill>
                  <a:srgbClr val="D73A49"/>
                </a:solidFill>
                <a:highlight>
                  <a:srgbClr val="F6F8FA"/>
                </a:highlight>
                <a:latin typeface="Consolas"/>
                <a:ea typeface="Consolas"/>
                <a:cs typeface="Consolas"/>
                <a:sym typeface="Consolas"/>
              </a:rPr>
              <a:t>=</a:t>
            </a:r>
            <a:r>
              <a:rPr lang="en" sz="1200">
                <a:solidFill>
                  <a:srgbClr val="24292E"/>
                </a:solidFill>
                <a:highlight>
                  <a:srgbClr val="F6F8FA"/>
                </a:highlight>
                <a:latin typeface="Consolas"/>
                <a:ea typeface="Consolas"/>
                <a:cs typeface="Consolas"/>
                <a:sym typeface="Consolas"/>
              </a:rPr>
              <a:t> </a:t>
            </a:r>
            <a:r>
              <a:rPr lang="en" sz="1200">
                <a:solidFill>
                  <a:srgbClr val="032F62"/>
                </a:solidFill>
                <a:highlight>
                  <a:srgbClr val="F6F8FA"/>
                </a:highlight>
                <a:latin typeface="Consolas"/>
                <a:ea typeface="Consolas"/>
                <a:cs typeface="Consolas"/>
                <a:sym typeface="Consolas"/>
              </a:rPr>
              <a:t>"dark"</a:t>
            </a:r>
            <a:r>
              <a:rPr lang="en" sz="1200">
                <a:solidFill>
                  <a:srgbClr val="24292E"/>
                </a:solidFill>
                <a:highlight>
                  <a:srgbClr val="F6F8FA"/>
                </a:highlight>
                <a:latin typeface="Consolas"/>
                <a:ea typeface="Consolas"/>
                <a:cs typeface="Consolas"/>
                <a:sym typeface="Consolas"/>
              </a:rPr>
              <a:t>;</a:t>
            </a:r>
            <a:endParaRPr sz="1200">
              <a:solidFill>
                <a:srgbClr val="24292E"/>
              </a:solidFill>
              <a:highlight>
                <a:srgbClr val="F6F8FA"/>
              </a:highlight>
              <a:latin typeface="Consolas"/>
              <a:ea typeface="Consolas"/>
              <a:cs typeface="Consolas"/>
              <a:sym typeface="Consolas"/>
            </a:endParaRPr>
          </a:p>
          <a:p>
            <a:pPr indent="0" lvl="0" marL="0" rtl="0" algn="l">
              <a:spcBef>
                <a:spcPts val="300"/>
              </a:spcBef>
              <a:spcAft>
                <a:spcPts val="0"/>
              </a:spcAft>
              <a:buNone/>
            </a:pPr>
            <a:r>
              <a:rPr lang="en" sz="1200">
                <a:solidFill>
                  <a:srgbClr val="24292E"/>
                </a:solidFill>
                <a:highlight>
                  <a:srgbClr val="F6F8FA"/>
                </a:highlight>
                <a:latin typeface="Consolas"/>
                <a:ea typeface="Consolas"/>
                <a:cs typeface="Consolas"/>
                <a:sym typeface="Consolas"/>
              </a:rPr>
              <a:t>    container.</a:t>
            </a:r>
            <a:r>
              <a:rPr lang="en" sz="1200">
                <a:solidFill>
                  <a:srgbClr val="005CC5"/>
                </a:solidFill>
                <a:highlight>
                  <a:srgbClr val="F6F8FA"/>
                </a:highlight>
                <a:latin typeface="Consolas"/>
                <a:ea typeface="Consolas"/>
                <a:cs typeface="Consolas"/>
                <a:sym typeface="Consolas"/>
              </a:rPr>
              <a:t>setAttribute</a:t>
            </a:r>
            <a:r>
              <a:rPr lang="en" sz="1200">
                <a:solidFill>
                  <a:srgbClr val="24292E"/>
                </a:solidFill>
                <a:highlight>
                  <a:srgbClr val="F6F8FA"/>
                </a:highlight>
                <a:latin typeface="Consolas"/>
                <a:ea typeface="Consolas"/>
                <a:cs typeface="Consolas"/>
                <a:sym typeface="Consolas"/>
              </a:rPr>
              <a:t>(</a:t>
            </a:r>
            <a:r>
              <a:rPr lang="en" sz="1200">
                <a:solidFill>
                  <a:srgbClr val="032F62"/>
                </a:solidFill>
                <a:highlight>
                  <a:srgbClr val="F6F8FA"/>
                </a:highlight>
                <a:latin typeface="Consolas"/>
                <a:ea typeface="Consolas"/>
                <a:cs typeface="Consolas"/>
                <a:sym typeface="Consolas"/>
              </a:rPr>
              <a:t>"class"</a:t>
            </a:r>
            <a:r>
              <a:rPr lang="en" sz="1200">
                <a:solidFill>
                  <a:srgbClr val="24292E"/>
                </a:solidFill>
                <a:highlight>
                  <a:srgbClr val="F6F8FA"/>
                </a:highlight>
                <a:latin typeface="Consolas"/>
                <a:ea typeface="Consolas"/>
                <a:cs typeface="Consolas"/>
                <a:sym typeface="Consolas"/>
              </a:rPr>
              <a:t>, </a:t>
            </a:r>
            <a:r>
              <a:rPr lang="en" sz="1200">
                <a:solidFill>
                  <a:srgbClr val="032F62"/>
                </a:solidFill>
                <a:highlight>
                  <a:srgbClr val="F6F8FA"/>
                </a:highlight>
                <a:latin typeface="Consolas"/>
                <a:ea typeface="Consolas"/>
                <a:cs typeface="Consolas"/>
                <a:sym typeface="Consolas"/>
              </a:rPr>
              <a:t>"dark"</a:t>
            </a:r>
            <a:r>
              <a:rPr lang="en" sz="1200">
                <a:solidFill>
                  <a:srgbClr val="24292E"/>
                </a:solidFill>
                <a:highlight>
                  <a:srgbClr val="F6F8FA"/>
                </a:highlight>
                <a:latin typeface="Consolas"/>
                <a:ea typeface="Consolas"/>
                <a:cs typeface="Consolas"/>
                <a:sym typeface="Consolas"/>
              </a:rPr>
              <a:t>);</a:t>
            </a:r>
            <a:endParaRPr sz="1200">
              <a:solidFill>
                <a:srgbClr val="24292E"/>
              </a:solidFill>
              <a:highlight>
                <a:srgbClr val="F6F8FA"/>
              </a:highlight>
              <a:latin typeface="Consolas"/>
              <a:ea typeface="Consolas"/>
              <a:cs typeface="Consolas"/>
              <a:sym typeface="Consolas"/>
            </a:endParaRPr>
          </a:p>
          <a:p>
            <a:pPr indent="0" lvl="0" marL="0" rtl="0" algn="l">
              <a:spcBef>
                <a:spcPts val="300"/>
              </a:spcBef>
              <a:spcAft>
                <a:spcPts val="0"/>
              </a:spcAft>
              <a:buNone/>
            </a:pPr>
            <a:r>
              <a:rPr lang="en" sz="1200">
                <a:solidFill>
                  <a:srgbClr val="24292E"/>
                </a:solidFill>
                <a:highlight>
                  <a:srgbClr val="F6F8FA"/>
                </a:highlight>
                <a:latin typeface="Consolas"/>
                <a:ea typeface="Consolas"/>
                <a:cs typeface="Consolas"/>
                <a:sym typeface="Consolas"/>
              </a:rPr>
              <a:t>  }</a:t>
            </a:r>
            <a:endParaRPr sz="12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rPr lang="en" sz="1200">
                <a:solidFill>
                  <a:srgbClr val="24292E"/>
                </a:solidFill>
                <a:highlight>
                  <a:srgbClr val="F6F8FA"/>
                </a:highlight>
                <a:latin typeface="Consolas"/>
                <a:ea typeface="Consolas"/>
                <a:cs typeface="Consolas"/>
                <a:sym typeface="Consolas"/>
              </a:rPr>
              <a:t>});</a:t>
            </a:r>
            <a:endParaRPr sz="12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000000"/>
              </a:solidFill>
              <a:highlight>
                <a:schemeClr val="lt1"/>
              </a:highlight>
              <a:latin typeface="Arial"/>
              <a:ea typeface="Arial"/>
              <a:cs typeface="Arial"/>
              <a:sym typeface="Arial"/>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000000"/>
              </a:solidFill>
              <a:highlight>
                <a:schemeClr val="lt1"/>
              </a:highlight>
              <a:latin typeface="Arial"/>
              <a:ea typeface="Arial"/>
              <a:cs typeface="Arial"/>
              <a:sym typeface="Arial"/>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000">
              <a:solidFill>
                <a:srgbClr val="24292E"/>
              </a:solidFill>
              <a:highlight>
                <a:srgbClr val="FFFFFF"/>
              </a:highlight>
            </a:endParaRPr>
          </a:p>
          <a:p>
            <a:pPr indent="0" lvl="0" marL="457200" rtl="0" algn="l">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457200" rtl="0" algn="l">
              <a:spcBef>
                <a:spcPts val="3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9"/>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11-Stu_Onclick</a:t>
            </a:r>
            <a:endParaRPr/>
          </a:p>
        </p:txBody>
      </p:sp>
      <p:sp>
        <p:nvSpPr>
          <p:cNvPr id="192" name="Google Shape;192;p39"/>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152400" marR="152400" rtl="0" algn="l">
              <a:lnSpc>
                <a:spcPct val="100000"/>
              </a:lnSpc>
              <a:spcBef>
                <a:spcPts val="0"/>
              </a:spcBef>
              <a:spcAft>
                <a:spcPts val="0"/>
              </a:spcAft>
              <a:buNone/>
            </a:pPr>
            <a:r>
              <a:rPr b="1" lang="en" sz="1150">
                <a:solidFill>
                  <a:srgbClr val="24292E"/>
                </a:solidFill>
                <a:highlight>
                  <a:srgbClr val="FFFFFF"/>
                </a:highlight>
              </a:rPr>
              <a:t>addEventListener On Click</a:t>
            </a:r>
            <a:endParaRPr b="1" sz="1150">
              <a:solidFill>
                <a:srgbClr val="24292E"/>
              </a:solidFill>
              <a:highlight>
                <a:srgbClr val="FFFFFF"/>
              </a:highlight>
            </a:endParaRPr>
          </a:p>
          <a:p>
            <a:pPr indent="0" lvl="0" marL="152400" marR="152400" rtl="0" algn="l">
              <a:lnSpc>
                <a:spcPct val="100000"/>
              </a:lnSpc>
              <a:spcBef>
                <a:spcPts val="0"/>
              </a:spcBef>
              <a:spcAft>
                <a:spcPts val="0"/>
              </a:spcAft>
              <a:buNone/>
            </a:pPr>
            <a:r>
              <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rPr lang="en" sz="1150">
                <a:solidFill>
                  <a:srgbClr val="24292E"/>
                </a:solidFill>
                <a:highlight>
                  <a:srgbClr val="FFFFFF"/>
                </a:highlight>
              </a:rPr>
              <a:t>In this activity, we are going to create a button that increments a counter </a:t>
            </a:r>
            <a:r>
              <a:rPr lang="en" sz="1150">
                <a:solidFill>
                  <a:srgbClr val="D73A49"/>
                </a:solidFill>
                <a:highlight>
                  <a:srgbClr val="FFFFFF"/>
                </a:highlight>
              </a:rPr>
              <a:t>when</a:t>
            </a:r>
            <a:r>
              <a:rPr lang="en" sz="1150">
                <a:solidFill>
                  <a:srgbClr val="24292E"/>
                </a:solidFill>
                <a:highlight>
                  <a:srgbClr val="FFFFFF"/>
                </a:highlight>
              </a:rPr>
              <a:t> clicked.</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rPr b="1" lang="en" sz="1150">
                <a:solidFill>
                  <a:srgbClr val="24292E"/>
                </a:solidFill>
                <a:highlight>
                  <a:srgbClr val="FFFFFF"/>
                </a:highlight>
              </a:rPr>
              <a:t>Instructions</a:t>
            </a:r>
            <a:endParaRPr b="1" sz="1150">
              <a:solidFill>
                <a:srgbClr val="24292E"/>
              </a:solidFill>
              <a:highlight>
                <a:srgbClr val="FFFFFF"/>
              </a:highlight>
            </a:endParaRPr>
          </a:p>
          <a:p>
            <a:pPr indent="0" lvl="0" marL="152400" marR="152400" rtl="0" algn="l">
              <a:lnSpc>
                <a:spcPct val="100000"/>
              </a:lnSpc>
              <a:spcBef>
                <a:spcPts val="0"/>
              </a:spcBef>
              <a:spcAft>
                <a:spcPts val="0"/>
              </a:spcAft>
              <a:buNone/>
            </a:pPr>
            <a:r>
              <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rPr lang="en" sz="1150">
                <a:solidFill>
                  <a:srgbClr val="24292E"/>
                </a:solidFill>
                <a:highlight>
                  <a:srgbClr val="FFFFFF"/>
                </a:highlight>
              </a:rPr>
              <a:t>* In a file called `index.html`, create a button containing the string </a:t>
            </a:r>
            <a:r>
              <a:rPr lang="en" sz="1150">
                <a:solidFill>
                  <a:srgbClr val="032F62"/>
                </a:solidFill>
                <a:highlight>
                  <a:srgbClr val="FFFFFF"/>
                </a:highlight>
              </a:rPr>
              <a:t>"Increment"</a:t>
            </a:r>
            <a:r>
              <a:rPr lang="en" sz="1150">
                <a:solidFill>
                  <a:srgbClr val="24292E"/>
                </a:solidFill>
                <a:highlight>
                  <a:srgbClr val="FFFFFF"/>
                </a:highlight>
              </a:rPr>
              <a:t>.</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rPr lang="en" sz="1150">
                <a:solidFill>
                  <a:srgbClr val="24292E"/>
                </a:solidFill>
                <a:highlight>
                  <a:srgbClr val="FFFFFF"/>
                </a:highlight>
              </a:rPr>
              <a:t>* In a file called `script.js`, create an event listener with a callback that increments the counter </a:t>
            </a:r>
            <a:r>
              <a:rPr lang="en" sz="1150">
                <a:solidFill>
                  <a:srgbClr val="D73A49"/>
                </a:solidFill>
                <a:highlight>
                  <a:srgbClr val="FFFFFF"/>
                </a:highlight>
              </a:rPr>
              <a:t>and</a:t>
            </a:r>
            <a:r>
              <a:rPr lang="en" sz="1150">
                <a:solidFill>
                  <a:srgbClr val="24292E"/>
                </a:solidFill>
                <a:highlight>
                  <a:srgbClr val="FFFFFF"/>
                </a:highlight>
              </a:rPr>
              <a:t> displays the updated count on the webpage.</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rPr lang="en" sz="1150">
                <a:solidFill>
                  <a:srgbClr val="24292E"/>
                </a:solidFill>
                <a:highlight>
                  <a:srgbClr val="FFFFFF"/>
                </a:highlight>
              </a:rPr>
              <a:t>* Add a button that decrements the counter </a:t>
            </a:r>
            <a:r>
              <a:rPr lang="en" sz="1150">
                <a:solidFill>
                  <a:srgbClr val="D73A49"/>
                </a:solidFill>
                <a:highlight>
                  <a:srgbClr val="FFFFFF"/>
                </a:highlight>
              </a:rPr>
              <a:t>when</a:t>
            </a:r>
            <a:r>
              <a:rPr lang="en" sz="1150">
                <a:solidFill>
                  <a:srgbClr val="24292E"/>
                </a:solidFill>
                <a:highlight>
                  <a:srgbClr val="FFFFFF"/>
                </a:highlight>
              </a:rPr>
              <a:t> clicked.</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t/>
            </a:r>
            <a:endParaRPr sz="1150">
              <a:solidFill>
                <a:srgbClr val="24292E"/>
              </a:solidFill>
              <a:highlight>
                <a:srgbClr val="FFFFFF"/>
              </a:highlight>
            </a:endParaRPr>
          </a:p>
          <a:p>
            <a:pPr indent="0" lvl="0" marL="152400" marR="152400" rtl="0" algn="l">
              <a:lnSpc>
                <a:spcPct val="100000"/>
              </a:lnSpc>
              <a:spcBef>
                <a:spcPts val="0"/>
              </a:spcBef>
              <a:spcAft>
                <a:spcPts val="0"/>
              </a:spcAft>
              <a:buNone/>
            </a:pPr>
            <a:r>
              <a:rPr b="1" lang="en" sz="1150">
                <a:solidFill>
                  <a:srgbClr val="24292E"/>
                </a:solidFill>
                <a:highlight>
                  <a:srgbClr val="FFFFFF"/>
                </a:highlight>
              </a:rPr>
              <a:t>Bonus</a:t>
            </a:r>
            <a:endParaRPr b="1" sz="1150">
              <a:solidFill>
                <a:srgbClr val="24292E"/>
              </a:solidFill>
              <a:highlight>
                <a:srgbClr val="FFFFFF"/>
              </a:highlight>
            </a:endParaRPr>
          </a:p>
          <a:p>
            <a:pPr indent="0" lvl="0" marL="152400" marR="152400" rtl="0" algn="l">
              <a:lnSpc>
                <a:spcPct val="100000"/>
              </a:lnSpc>
              <a:spcBef>
                <a:spcPts val="0"/>
              </a:spcBef>
              <a:spcAft>
                <a:spcPts val="0"/>
              </a:spcAft>
              <a:buNone/>
            </a:pPr>
            <a:r>
              <a:t/>
            </a:r>
            <a:endParaRPr sz="1150">
              <a:solidFill>
                <a:srgbClr val="24292E"/>
              </a:solidFill>
              <a:highlight>
                <a:srgbClr val="FFFFFF"/>
              </a:highlight>
            </a:endParaRPr>
          </a:p>
          <a:p>
            <a:pPr indent="0" lvl="0" marL="152400" marR="152400" rtl="0" algn="l">
              <a:lnSpc>
                <a:spcPct val="100000"/>
              </a:lnSpc>
              <a:spcBef>
                <a:spcPts val="0"/>
              </a:spcBef>
              <a:spcAft>
                <a:spcPts val="0"/>
              </a:spcAft>
              <a:buClr>
                <a:schemeClr val="dk1"/>
              </a:buClr>
              <a:buSzPts val="1100"/>
              <a:buFont typeface="Arial"/>
              <a:buNone/>
            </a:pPr>
            <a:r>
              <a:rPr lang="en" sz="1150">
                <a:solidFill>
                  <a:srgbClr val="24292E"/>
                </a:solidFill>
                <a:highlight>
                  <a:srgbClr val="FFFFFF"/>
                </a:highlight>
              </a:rPr>
              <a:t>* Add some code to ensure that the count never gets below </a:t>
            </a:r>
            <a:r>
              <a:rPr lang="en" sz="1150">
                <a:solidFill>
                  <a:srgbClr val="005CC5"/>
                </a:solidFill>
                <a:highlight>
                  <a:srgbClr val="FFFFFF"/>
                </a:highlight>
              </a:rPr>
              <a:t>0</a:t>
            </a:r>
            <a:r>
              <a:rPr lang="en" sz="1150">
                <a:solidFill>
                  <a:srgbClr val="24292E"/>
                </a:solidFill>
                <a:highlight>
                  <a:srgbClr val="FFFFFF"/>
                </a:highlight>
              </a:rPr>
              <a:t>.</a:t>
            </a:r>
            <a:endParaRPr sz="115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marR="152400" rtl="0" algn="l">
              <a:lnSpc>
                <a:spcPct val="100000"/>
              </a:lnSpc>
              <a:spcBef>
                <a:spcPts val="0"/>
              </a:spcBef>
              <a:spcAft>
                <a:spcPts val="0"/>
              </a:spcAft>
              <a:buNone/>
            </a:pPr>
            <a:r>
              <a:t/>
            </a:r>
            <a:endParaRPr>
              <a:solidFill>
                <a:srgbClr val="24292E"/>
              </a:solidFill>
              <a:highlight>
                <a:srgbClr val="FFFFFF"/>
              </a:highlight>
            </a:endParaRPr>
          </a:p>
          <a:p>
            <a:pPr indent="0" lvl="0" marL="0" marR="152400" rtl="0" algn="l">
              <a:lnSpc>
                <a:spcPct val="100000"/>
              </a:lnSpc>
              <a:spcBef>
                <a:spcPts val="0"/>
              </a:spcBef>
              <a:spcAft>
                <a:spcPts val="0"/>
              </a:spcAft>
              <a:buNone/>
            </a:pPr>
            <a:r>
              <a:t/>
            </a:r>
            <a:endParaRPr>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a:solidFill>
                <a:srgbClr val="444444"/>
              </a:solidFill>
            </a:endParaRPr>
          </a:p>
          <a:p>
            <a:pPr indent="0" lvl="0" marL="0" rtl="0" algn="l">
              <a:spcBef>
                <a:spcPts val="0"/>
              </a:spcBef>
              <a:spcAft>
                <a:spcPts val="1600"/>
              </a:spcAft>
              <a:buNone/>
            </a:pPr>
            <a:r>
              <a:t/>
            </a:r>
            <a:endParaRPr>
              <a:solidFill>
                <a:srgbClr val="444444"/>
              </a:solidFill>
            </a:endParaRPr>
          </a:p>
        </p:txBody>
      </p:sp>
      <p:sp>
        <p:nvSpPr>
          <p:cNvPr id="193" name="Google Shape;193;p39"/>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11-Stu_Onclick</a:t>
            </a:r>
            <a:r>
              <a:rPr lang="en"/>
              <a:t> | 10 mins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40"/>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a:t>
            </a:r>
            <a:r>
              <a:rPr lang="en"/>
              <a:t> 11-Stu_Onclick</a:t>
            </a:r>
            <a:endParaRPr/>
          </a:p>
        </p:txBody>
      </p:sp>
      <p:sp>
        <p:nvSpPr>
          <p:cNvPr id="199" name="Google Shape;199;p40"/>
          <p:cNvSpPr txBox="1"/>
          <p:nvPr>
            <p:ph idx="1" type="body"/>
          </p:nvPr>
        </p:nvSpPr>
        <p:spPr>
          <a:xfrm>
            <a:off x="1806275" y="951550"/>
            <a:ext cx="7183500" cy="3090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Clicking on the increment or decrement buttons raises or lowers our number dependant on which button we click.</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The count in the middle gets updated every time the button gets pressed.</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The count never falls below 0.</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We initialize global variables for </a:t>
            </a:r>
            <a:r>
              <a:rPr lang="en" sz="1000">
                <a:solidFill>
                  <a:srgbClr val="24292E"/>
                </a:solidFill>
                <a:latin typeface="Consolas"/>
                <a:ea typeface="Consolas"/>
                <a:cs typeface="Consolas"/>
                <a:sym typeface="Consolas"/>
              </a:rPr>
              <a:t>count</a:t>
            </a:r>
            <a:r>
              <a:rPr lang="en" sz="1000">
                <a:solidFill>
                  <a:srgbClr val="24292E"/>
                </a:solidFill>
                <a:highlight>
                  <a:srgbClr val="FFFFFF"/>
                </a:highlight>
                <a:latin typeface="Arial"/>
                <a:ea typeface="Arial"/>
                <a:cs typeface="Arial"/>
                <a:sym typeface="Arial"/>
              </a:rPr>
              <a:t> variable, </a:t>
            </a:r>
            <a:r>
              <a:rPr lang="en" sz="1000">
                <a:solidFill>
                  <a:srgbClr val="24292E"/>
                </a:solidFill>
                <a:latin typeface="Consolas"/>
                <a:ea typeface="Consolas"/>
                <a:cs typeface="Consolas"/>
                <a:sym typeface="Consolas"/>
              </a:rPr>
              <a:t>incrementEl</a:t>
            </a:r>
            <a:r>
              <a:rPr lang="en" sz="1000">
                <a:solidFill>
                  <a:srgbClr val="24292E"/>
                </a:solidFill>
                <a:highlight>
                  <a:srgbClr val="FFFFFF"/>
                </a:highlight>
                <a:latin typeface="Arial"/>
                <a:ea typeface="Arial"/>
                <a:cs typeface="Arial"/>
                <a:sym typeface="Arial"/>
              </a:rPr>
              <a:t>, and the </a:t>
            </a:r>
            <a:r>
              <a:rPr lang="en" sz="1000">
                <a:solidFill>
                  <a:srgbClr val="24292E"/>
                </a:solidFill>
                <a:latin typeface="Consolas"/>
                <a:ea typeface="Consolas"/>
                <a:cs typeface="Consolas"/>
                <a:sym typeface="Consolas"/>
              </a:rPr>
              <a:t>decrementEl</a:t>
            </a:r>
            <a:r>
              <a:rPr lang="en" sz="1000">
                <a:solidFill>
                  <a:srgbClr val="24292E"/>
                </a:solidFill>
                <a:highlight>
                  <a:srgbClr val="FFFFFF"/>
                </a:highlight>
                <a:latin typeface="Arial"/>
                <a:ea typeface="Arial"/>
                <a:cs typeface="Arial"/>
                <a:sym typeface="Arial"/>
              </a:rPr>
              <a:t> elements in DOM.</a:t>
            </a:r>
            <a:endParaRPr sz="10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0"/>
              </a:spcBef>
              <a:spcAft>
                <a:spcPts val="0"/>
              </a:spcAft>
              <a:buNone/>
            </a:pPr>
            <a:r>
              <a:t/>
            </a:r>
            <a:endParaRPr sz="10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count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0</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incrementEl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"#increment"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decrementEl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"#decrement"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292100" lvl="0" marL="457200" marR="152400" rtl="0" algn="l">
              <a:lnSpc>
                <a:spcPct val="100000"/>
              </a:lnSpc>
              <a:spcBef>
                <a:spcPts val="0"/>
              </a:spcBef>
              <a:spcAft>
                <a:spcPts val="0"/>
              </a:spcAft>
              <a:buClr>
                <a:srgbClr val="24292E"/>
              </a:buClr>
              <a:buSzPts val="1000"/>
              <a:buChar char="●"/>
            </a:pPr>
            <a:r>
              <a:rPr lang="en" sz="1000">
                <a:solidFill>
                  <a:srgbClr val="24292E"/>
                </a:solidFill>
                <a:highlight>
                  <a:srgbClr val="FFFFFF"/>
                </a:highlight>
                <a:latin typeface="Arial"/>
                <a:ea typeface="Arial"/>
                <a:cs typeface="Arial"/>
                <a:sym typeface="Arial"/>
              </a:rPr>
              <a:t>The second argument of </a:t>
            </a:r>
            <a:r>
              <a:rPr lang="en" sz="1000">
                <a:solidFill>
                  <a:srgbClr val="24292E"/>
                </a:solidFill>
                <a:latin typeface="Consolas"/>
                <a:ea typeface="Consolas"/>
                <a:cs typeface="Consolas"/>
                <a:sym typeface="Consolas"/>
              </a:rPr>
              <a:t>addEventListener</a:t>
            </a:r>
            <a:r>
              <a:rPr lang="en" sz="1000">
                <a:solidFill>
                  <a:srgbClr val="24292E"/>
                </a:solidFill>
                <a:highlight>
                  <a:srgbClr val="FFFFFF"/>
                </a:highlight>
                <a:latin typeface="Arial"/>
                <a:ea typeface="Arial"/>
                <a:cs typeface="Arial"/>
                <a:sym typeface="Arial"/>
              </a:rPr>
              <a:t> is an anonymous callback function. This function will execute the body of the callback each time the event is triggered.</a:t>
            </a:r>
            <a:endParaRPr sz="1000">
              <a:solidFill>
                <a:srgbClr val="24292E"/>
              </a:solidFill>
              <a:highlight>
                <a:srgbClr val="FFFFFF"/>
              </a:highlight>
            </a:endParaRPr>
          </a:p>
          <a:p>
            <a:pPr indent="0" lvl="0" marL="0" marR="152400" rtl="0" algn="l">
              <a:lnSpc>
                <a:spcPct val="100000"/>
              </a:lnSpc>
              <a:spcBef>
                <a:spcPts val="0"/>
              </a:spcBef>
              <a:spcAft>
                <a:spcPts val="0"/>
              </a:spcAft>
              <a:buNone/>
            </a:pPr>
            <a:r>
              <a:t/>
            </a:r>
            <a:endParaRPr>
              <a:solidFill>
                <a:srgbClr val="24292E"/>
              </a:solidFill>
              <a:highlight>
                <a:srgbClr val="FFFFFF"/>
              </a:highlight>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incrementEl.</a:t>
            </a:r>
            <a:r>
              <a:rPr lang="en" sz="1000">
                <a:solidFill>
                  <a:srgbClr val="005CC5"/>
                </a:solidFill>
                <a:highlight>
                  <a:srgbClr val="F6F8FA"/>
                </a:highlight>
                <a:latin typeface="Consolas"/>
                <a:ea typeface="Consolas"/>
                <a:cs typeface="Consolas"/>
                <a:sym typeface="Consolas"/>
              </a:rPr>
              <a:t>addEventListener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"click"</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count</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setCounterText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292100" lvl="0" marL="457200" marR="152400" rtl="0" algn="l">
              <a:lnSpc>
                <a:spcPct val="145000"/>
              </a:lnSpc>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To complete the bonus we need a conditional that ensures that the count only decrements if the current value is greater than 0.</a:t>
            </a:r>
            <a:endParaRPr sz="1000">
              <a:solidFill>
                <a:srgbClr val="24292E"/>
              </a:solidFill>
              <a:highlight>
                <a:srgbClr val="FFFFFF"/>
              </a:highlight>
              <a:latin typeface="Arial"/>
              <a:ea typeface="Arial"/>
              <a:cs typeface="Arial"/>
              <a:sym typeface="Arial"/>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decrementEl.</a:t>
            </a:r>
            <a:r>
              <a:rPr lang="en" sz="1000">
                <a:solidFill>
                  <a:srgbClr val="005CC5"/>
                </a:solidFill>
                <a:highlight>
                  <a:srgbClr val="F6F8FA"/>
                </a:highlight>
                <a:latin typeface="Consolas"/>
                <a:ea typeface="Consolas"/>
                <a:cs typeface="Consolas"/>
                <a:sym typeface="Consolas"/>
              </a:rPr>
              <a:t>addEventListener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"click"</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if</a:t>
            </a:r>
            <a:r>
              <a:rPr lang="en" sz="1000">
                <a:solidFill>
                  <a:srgbClr val="24292E"/>
                </a:solidFill>
                <a:highlight>
                  <a:srgbClr val="F6F8FA"/>
                </a:highlight>
                <a:latin typeface="Consolas"/>
                <a:ea typeface="Consolas"/>
                <a:cs typeface="Consolas"/>
                <a:sym typeface="Consolas"/>
              </a:rPr>
              <a:t>(count </a:t>
            </a:r>
            <a:r>
              <a:rPr lang="en" sz="1000">
                <a:solidFill>
                  <a:srgbClr val="D73A49"/>
                </a:solidFill>
                <a:highlight>
                  <a:srgbClr val="F6F8FA"/>
                </a:highlight>
                <a:latin typeface="Consolas"/>
                <a:ea typeface="Consolas"/>
                <a:cs typeface="Consolas"/>
                <a:sym typeface="Consolas"/>
              </a:rPr>
              <a:t>&gt;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0</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count</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setCounterText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a:solidFill>
                <a:srgbClr val="444444"/>
              </a:solidFill>
            </a:endParaRPr>
          </a:p>
          <a:p>
            <a:pPr indent="0" lvl="0" marL="0" rtl="0" algn="l">
              <a:spcBef>
                <a:spcPts val="0"/>
              </a:spcBef>
              <a:spcAft>
                <a:spcPts val="1600"/>
              </a:spcAft>
              <a:buNone/>
            </a:pPr>
            <a:r>
              <a:t/>
            </a:r>
            <a:endParaRPr>
              <a:solidFill>
                <a:srgbClr val="44444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1"/>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 to event.preventDefault</a:t>
            </a:r>
            <a:endParaRPr/>
          </a:p>
        </p:txBody>
      </p:sp>
      <p:sp>
        <p:nvSpPr>
          <p:cNvPr id="205" name="Google Shape;205;p41"/>
          <p:cNvSpPr txBox="1"/>
          <p:nvPr>
            <p:ph idx="1" type="body"/>
          </p:nvPr>
        </p:nvSpPr>
        <p:spPr>
          <a:xfrm>
            <a:off x="1806275" y="1027750"/>
            <a:ext cx="71910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None/>
            </a:pPr>
            <a:r>
              <a:rPr lang="en" sz="1200">
                <a:solidFill>
                  <a:srgbClr val="28C8E5"/>
                </a:solidFill>
                <a:highlight>
                  <a:srgbClr val="FFFFFF"/>
                </a:highlight>
                <a:latin typeface="Arial"/>
                <a:ea typeface="Arial"/>
                <a:cs typeface="Arial"/>
                <a:sym typeface="Arial"/>
              </a:rPr>
              <a:t>12-Ins_Preventing_Default_Events/script.js</a:t>
            </a:r>
            <a:endParaRPr sz="1200">
              <a:solidFill>
                <a:srgbClr val="28C8E5"/>
              </a:solidFill>
              <a:highlight>
                <a:srgbClr val="FFFFFF"/>
              </a:highlight>
              <a:latin typeface="Arial"/>
              <a:ea typeface="Arial"/>
              <a:cs typeface="Arial"/>
              <a:sym typeface="Arial"/>
            </a:endParaRPr>
          </a:p>
          <a:p>
            <a:pPr indent="0" lvl="0" marL="0" marR="152400" rtl="0" algn="l">
              <a:lnSpc>
                <a:spcPct val="100000"/>
              </a:lnSpc>
              <a:spcBef>
                <a:spcPts val="0"/>
              </a:spcBef>
              <a:spcAft>
                <a:spcPts val="0"/>
              </a:spcAft>
              <a:buNone/>
            </a:pPr>
            <a:r>
              <a:t/>
            </a:r>
            <a:endParaRPr sz="1200">
              <a:solidFill>
                <a:srgbClr val="28C8E5"/>
              </a:solidFill>
              <a:highlight>
                <a:srgbClr val="FFFFFF"/>
              </a:highlight>
              <a:latin typeface="Arial"/>
              <a:ea typeface="Arial"/>
              <a:cs typeface="Arial"/>
              <a:sym typeface="Arial"/>
            </a:endParaRPr>
          </a:p>
          <a:p>
            <a:pPr indent="-292100" lvl="0" marL="457200" marR="152400" rtl="0" algn="l">
              <a:lnSpc>
                <a:spcPct val="100000"/>
              </a:lnSpc>
              <a:spcBef>
                <a:spcPts val="0"/>
              </a:spcBef>
              <a:spcAft>
                <a:spcPts val="0"/>
              </a:spcAft>
              <a:buClr>
                <a:srgbClr val="24292E"/>
              </a:buClr>
              <a:buSzPts val="1000"/>
              <a:buChar char="●"/>
            </a:pPr>
            <a:r>
              <a:rPr lang="en" sz="1000">
                <a:solidFill>
                  <a:srgbClr val="24292E"/>
                </a:solidFill>
                <a:highlight>
                  <a:srgbClr val="FFFFFF"/>
                </a:highlight>
                <a:latin typeface="Arial"/>
                <a:ea typeface="Arial"/>
                <a:cs typeface="Arial"/>
                <a:sym typeface="Arial"/>
              </a:rPr>
              <a:t>We pass the callback to </a:t>
            </a:r>
            <a:r>
              <a:rPr lang="en" sz="1000">
                <a:solidFill>
                  <a:srgbClr val="24292E"/>
                </a:solidFill>
                <a:latin typeface="Consolas"/>
                <a:ea typeface="Consolas"/>
                <a:cs typeface="Consolas"/>
                <a:sym typeface="Consolas"/>
              </a:rPr>
              <a:t>addEventListener</a:t>
            </a:r>
            <a:r>
              <a:rPr lang="en" sz="1000">
                <a:solidFill>
                  <a:srgbClr val="24292E"/>
                </a:solidFill>
                <a:highlight>
                  <a:srgbClr val="FFFFFF"/>
                </a:highlight>
                <a:latin typeface="Arial"/>
                <a:ea typeface="Arial"/>
                <a:cs typeface="Arial"/>
                <a:sym typeface="Arial"/>
              </a:rPr>
              <a:t>, which has a parameter that represents the event object.</a:t>
            </a:r>
            <a:endParaRPr sz="10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submitEl.</a:t>
            </a:r>
            <a:r>
              <a:rPr lang="en" sz="1000">
                <a:solidFill>
                  <a:srgbClr val="005CC5"/>
                </a:solidFill>
                <a:highlight>
                  <a:srgbClr val="F6F8FA"/>
                </a:highlight>
                <a:latin typeface="Consolas"/>
                <a:ea typeface="Consolas"/>
                <a:cs typeface="Consolas"/>
                <a:sym typeface="Consolas"/>
              </a:rPr>
              <a:t>addEventListener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"click"</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preventDefault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console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log</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response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"Thank you for your submission "</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nameInput.</a:t>
            </a:r>
            <a:r>
              <a:rPr lang="en" sz="1000">
                <a:solidFill>
                  <a:srgbClr val="005CC5"/>
                </a:solidFill>
                <a:highlight>
                  <a:srgbClr val="F6F8FA"/>
                </a:highlight>
                <a:latin typeface="Consolas"/>
                <a:ea typeface="Consolas"/>
                <a:cs typeface="Consolas"/>
                <a:sym typeface="Consolas"/>
              </a:rPr>
              <a:t>value</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 We will reach  out to you at "</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emailInput.</a:t>
            </a:r>
            <a:r>
              <a:rPr lang="en" sz="1000">
                <a:solidFill>
                  <a:srgbClr val="005CC5"/>
                </a:solidFill>
                <a:highlight>
                  <a:srgbClr val="F6F8FA"/>
                </a:highlight>
                <a:latin typeface="Consolas"/>
                <a:ea typeface="Consolas"/>
                <a:cs typeface="Consolas"/>
                <a:sym typeface="Consolas"/>
              </a:rPr>
              <a:t>value</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submissionResponseEl.textContent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response;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t/>
            </a:r>
            <a:endParaRPr b="1" sz="1150">
              <a:solidFill>
                <a:srgbClr val="24292E"/>
              </a:solidFill>
              <a:highlight>
                <a:srgbClr val="FFFFFF"/>
              </a:highlight>
            </a:endParaRPr>
          </a:p>
          <a:p>
            <a:pPr indent="0" lvl="0" marL="152400" marR="152400" rtl="0" algn="l">
              <a:lnSpc>
                <a:spcPct val="100000"/>
              </a:lnSpc>
              <a:spcBef>
                <a:spcPts val="0"/>
              </a:spcBef>
              <a:spcAft>
                <a:spcPts val="0"/>
              </a:spcAft>
              <a:buClr>
                <a:schemeClr val="dk1"/>
              </a:buClr>
              <a:buSzPts val="1100"/>
              <a:buFont typeface="Arial"/>
              <a:buNone/>
            </a:pPr>
            <a:r>
              <a:rPr lang="en" sz="1150">
                <a:solidFill>
                  <a:srgbClr val="28C8E5"/>
                </a:solidFill>
                <a:highlight>
                  <a:srgbClr val="FFFFFF"/>
                </a:highlight>
              </a:rPr>
              <a:t>12-Ins_Preventing_Default_Events/index.js</a:t>
            </a:r>
            <a:endParaRPr sz="1150">
              <a:solidFill>
                <a:srgbClr val="28C8E5"/>
              </a:solidFill>
              <a:highlight>
                <a:srgbClr val="FFFFFF"/>
              </a:highlight>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Enter values into the input fields and click on the submit button.</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Demonstrate that the entire click object appears in the console.</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In the console, expand the </a:t>
            </a:r>
            <a:r>
              <a:rPr lang="en" sz="1000">
                <a:solidFill>
                  <a:srgbClr val="24292E"/>
                </a:solidFill>
                <a:highlight>
                  <a:srgbClr val="FFFFFF"/>
                </a:highlight>
                <a:latin typeface="Consolas"/>
                <a:ea typeface="Consolas"/>
                <a:cs typeface="Consolas"/>
                <a:sym typeface="Consolas"/>
              </a:rPr>
              <a:t>event</a:t>
            </a:r>
            <a:r>
              <a:rPr lang="en" sz="1000">
                <a:solidFill>
                  <a:srgbClr val="24292E"/>
                </a:solidFill>
                <a:highlight>
                  <a:srgbClr val="FFFFFF"/>
                </a:highlight>
                <a:latin typeface="Arial"/>
                <a:ea typeface="Arial"/>
                <a:cs typeface="Arial"/>
                <a:sym typeface="Arial"/>
              </a:rPr>
              <a:t> object and let students know that the event object is a large object that contains lots of data about the mouse event.</a:t>
            </a:r>
            <a:endParaRPr sz="10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1000">
                <a:solidFill>
                  <a:srgbClr val="24292E"/>
                </a:solidFill>
                <a:latin typeface="Consolas"/>
                <a:ea typeface="Consolas"/>
                <a:cs typeface="Consolas"/>
                <a:sym typeface="Consolas"/>
              </a:rPr>
              <a:t>ctrlKey</a:t>
            </a:r>
            <a:r>
              <a:rPr lang="en" sz="1000">
                <a:solidFill>
                  <a:srgbClr val="24292E"/>
                </a:solidFill>
                <a:highlight>
                  <a:srgbClr val="FFFFFF"/>
                </a:highlight>
                <a:latin typeface="Arial"/>
                <a:ea typeface="Arial"/>
                <a:cs typeface="Arial"/>
                <a:sym typeface="Arial"/>
              </a:rPr>
              <a:t> and </a:t>
            </a:r>
            <a:r>
              <a:rPr lang="en" sz="1000">
                <a:solidFill>
                  <a:srgbClr val="24292E"/>
                </a:solidFill>
                <a:latin typeface="Consolas"/>
                <a:ea typeface="Consolas"/>
                <a:cs typeface="Consolas"/>
                <a:sym typeface="Consolas"/>
              </a:rPr>
              <a:t>altKey</a:t>
            </a:r>
            <a:r>
              <a:rPr lang="en" sz="1000">
                <a:solidFill>
                  <a:srgbClr val="24292E"/>
                </a:solidFill>
                <a:highlight>
                  <a:srgbClr val="FFFFFF"/>
                </a:highlight>
                <a:latin typeface="Arial"/>
                <a:ea typeface="Arial"/>
                <a:cs typeface="Arial"/>
                <a:sym typeface="Arial"/>
              </a:rPr>
              <a:t> are booleans used to describe whether or not the user was holding down the key while they clicked. (</a:t>
            </a:r>
            <a:r>
              <a:rPr lang="en" sz="1000" u="sng">
                <a:solidFill>
                  <a:srgbClr val="0366D6"/>
                </a:solidFill>
                <a:highlight>
                  <a:srgbClr val="FFFFFF"/>
                </a:highlight>
                <a:latin typeface="Arial"/>
                <a:ea typeface="Arial"/>
                <a:cs typeface="Arial"/>
                <a:sym typeface="Arial"/>
                <a:hlinkClick r:id="rId3"/>
              </a:rPr>
              <a:t>Mouse Event section of Mozilla's Documentation</a:t>
            </a:r>
            <a:r>
              <a:rPr lang="en" sz="1000">
                <a:solidFill>
                  <a:srgbClr val="24292E"/>
                </a:solidFill>
                <a:highlight>
                  <a:srgbClr val="FFFFFF"/>
                </a:highlight>
                <a:latin typeface="Arial"/>
                <a:ea typeface="Arial"/>
                <a:cs typeface="Arial"/>
                <a:sym typeface="Arial"/>
              </a:rPr>
              <a:t>.)</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We click the button and we submit the form.</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When this happens, the event object appears in the console for a brief moment and all inputs are cleared.</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This is the default behavior for form submissions. In order to prevent this default behavior, we use the </a:t>
            </a:r>
            <a:r>
              <a:rPr lang="en" sz="1000">
                <a:solidFill>
                  <a:srgbClr val="24292E"/>
                </a:solidFill>
                <a:highlight>
                  <a:srgbClr val="FFFFFF"/>
                </a:highlight>
                <a:latin typeface="Consolas"/>
                <a:ea typeface="Consolas"/>
                <a:cs typeface="Consolas"/>
                <a:sym typeface="Consolas"/>
              </a:rPr>
              <a:t>event.preventDefault</a:t>
            </a:r>
            <a:r>
              <a:rPr lang="en" sz="1000">
                <a:solidFill>
                  <a:srgbClr val="24292E"/>
                </a:solidFill>
                <a:highlight>
                  <a:srgbClr val="FFFFFF"/>
                </a:highlight>
                <a:latin typeface="Arial"/>
                <a:ea typeface="Arial"/>
                <a:cs typeface="Arial"/>
                <a:sym typeface="Arial"/>
              </a:rPr>
              <a:t> method.</a:t>
            </a:r>
            <a:endParaRPr sz="10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t/>
            </a:r>
            <a:endParaRPr sz="1000">
              <a:solidFill>
                <a:srgbClr val="24292E"/>
              </a:solidFill>
              <a:highlight>
                <a:srgbClr val="FFFFFF"/>
              </a:highlight>
              <a:latin typeface="Arial"/>
              <a:ea typeface="Arial"/>
              <a:cs typeface="Arial"/>
              <a:sym typeface="Arial"/>
            </a:endParaRPr>
          </a:p>
          <a:p>
            <a:pPr indent="0" lvl="0" marL="0" marR="152400" rtl="0" algn="l">
              <a:lnSpc>
                <a:spcPct val="100000"/>
              </a:lnSpc>
              <a:spcBef>
                <a:spcPts val="0"/>
              </a:spcBef>
              <a:spcAft>
                <a:spcPts val="0"/>
              </a:spcAft>
              <a:buNone/>
            </a:pPr>
            <a:r>
              <a:t/>
            </a:r>
            <a:endParaRPr>
              <a:solidFill>
                <a:srgbClr val="24292E"/>
              </a:solidFill>
              <a:highlight>
                <a:srgbClr val="FFFFFF"/>
              </a:highlight>
            </a:endParaRPr>
          </a:p>
          <a:p>
            <a:pPr indent="0" lvl="0" marL="0" marR="152400" rtl="0" algn="l">
              <a:lnSpc>
                <a:spcPct val="100000"/>
              </a:lnSpc>
              <a:spcBef>
                <a:spcPts val="0"/>
              </a:spcBef>
              <a:spcAft>
                <a:spcPts val="0"/>
              </a:spcAft>
              <a:buNone/>
            </a:pPr>
            <a:r>
              <a:t/>
            </a:r>
            <a:endParaRPr>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a:solidFill>
                <a:srgbClr val="444444"/>
              </a:solidFill>
            </a:endParaRPr>
          </a:p>
          <a:p>
            <a:pPr indent="0" lvl="0" marL="0" rtl="0" algn="l">
              <a:spcBef>
                <a:spcPts val="0"/>
              </a:spcBef>
              <a:spcAft>
                <a:spcPts val="1600"/>
              </a:spcAft>
              <a:buNone/>
            </a:pPr>
            <a:r>
              <a:t/>
            </a:r>
            <a:endParaRPr>
              <a:solidFill>
                <a:srgbClr val="44444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2"/>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Tip Calculator</a:t>
            </a:r>
            <a:endParaRPr/>
          </a:p>
        </p:txBody>
      </p:sp>
      <p:sp>
        <p:nvSpPr>
          <p:cNvPr id="211" name="Google Shape;211;p42"/>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rPr>
              <a:t>In this activity, we are going to create a form that calculates a suggested tip amount based off of the total of the bill.</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rPr>
              <a:t>In a file called `index.html`, create a form with the following elements:</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5CC5"/>
                </a:solidFill>
              </a:rPr>
              <a:t>1</a:t>
            </a:r>
            <a:r>
              <a:rPr lang="en" sz="1000">
                <a:solidFill>
                  <a:srgbClr val="24292E"/>
                </a:solidFill>
              </a:rPr>
              <a:t>. An input for the total price of the meal</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5CC5"/>
                </a:solidFill>
              </a:rPr>
              <a:t>2</a:t>
            </a:r>
            <a:r>
              <a:rPr lang="en" sz="1000">
                <a:solidFill>
                  <a:srgbClr val="24292E"/>
                </a:solidFill>
              </a:rPr>
              <a:t>. An input for the tip percentage</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5CC5"/>
                </a:solidFill>
              </a:rPr>
              <a:t>3</a:t>
            </a:r>
            <a:r>
              <a:rPr lang="en" sz="1000">
                <a:solidFill>
                  <a:srgbClr val="24292E"/>
                </a:solidFill>
              </a:rPr>
              <a:t>. A button to calculate the tip</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rPr>
              <a:t>* In a file called `script.js`, create an event listener that utilizes the values from the input fields to calculate the reccommended tip </a:t>
            </a:r>
            <a:r>
              <a:rPr lang="en" sz="1000">
                <a:solidFill>
                  <a:srgbClr val="D73A49"/>
                </a:solidFill>
              </a:rPr>
              <a:t>and</a:t>
            </a:r>
            <a:r>
              <a:rPr lang="en" sz="1000">
                <a:solidFill>
                  <a:srgbClr val="24292E"/>
                </a:solidFill>
              </a:rPr>
              <a:t> the new total of the bill with tip included.</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rPr>
              <a:t>* Once these values are calculated, display them on the page.</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0" marR="152400" rtl="0" algn="l">
              <a:lnSpc>
                <a:spcPct val="100000"/>
              </a:lnSpc>
              <a:spcBef>
                <a:spcPts val="0"/>
              </a:spcBef>
              <a:spcAft>
                <a:spcPts val="0"/>
              </a:spcAft>
              <a:buClr>
                <a:schemeClr val="dk1"/>
              </a:buClr>
              <a:buSzPts val="1100"/>
              <a:buFont typeface="Arial"/>
              <a:buNone/>
            </a:pPr>
            <a:r>
              <a:rPr b="1" lang="en" sz="1000">
                <a:solidFill>
                  <a:srgbClr val="24292E"/>
                </a:solidFill>
              </a:rPr>
              <a:t>Bonus </a:t>
            </a:r>
            <a:endParaRPr b="1"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rPr>
              <a:t>* Add a feature that gives users the option to evenly split the total between any number of people. Make sure to add code to ensure that the split total will be rounded to two decimal places. </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0" marR="152400" rtl="0" algn="l">
              <a:lnSpc>
                <a:spcPct val="100000"/>
              </a:lnSpc>
              <a:spcBef>
                <a:spcPts val="0"/>
              </a:spcBef>
              <a:spcAft>
                <a:spcPts val="0"/>
              </a:spcAft>
              <a:buClr>
                <a:schemeClr val="dk1"/>
              </a:buClr>
              <a:buSzPts val="1100"/>
              <a:buFont typeface="Arial"/>
              <a:buNone/>
            </a:pPr>
            <a:r>
              <a:rPr b="1" lang="en" sz="1000">
                <a:solidFill>
                  <a:srgbClr val="24292E"/>
                </a:solidFill>
              </a:rPr>
              <a:t>Hint </a:t>
            </a:r>
            <a:r>
              <a:rPr lang="en" sz="1000">
                <a:solidFill>
                  <a:srgbClr val="24292E"/>
                </a:solidFill>
              </a:rPr>
              <a:t>In JavaScript, we have a function that rounds a number to a given point called `toFixed()`</a:t>
            </a:r>
            <a:endParaRPr b="1"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
        <p:nvSpPr>
          <p:cNvPr id="212" name="Google Shape;212;p42"/>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Tip Calculator</a:t>
            </a:r>
            <a:r>
              <a:rPr lang="en"/>
              <a:t> | 15 mins | Preventing Default Events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3"/>
          <p:cNvSpPr txBox="1"/>
          <p:nvPr>
            <p:ph type="title"/>
          </p:nvPr>
        </p:nvSpPr>
        <p:spPr>
          <a:xfrm>
            <a:off x="1806275" y="699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a:t>
            </a:r>
            <a:r>
              <a:rPr lang="en"/>
              <a:t>: Tip Calculator</a:t>
            </a:r>
            <a:endParaRPr/>
          </a:p>
        </p:txBody>
      </p:sp>
      <p:sp>
        <p:nvSpPr>
          <p:cNvPr id="218" name="Google Shape;218;p43"/>
          <p:cNvSpPr txBox="1"/>
          <p:nvPr>
            <p:ph idx="1" type="body"/>
          </p:nvPr>
        </p:nvSpPr>
        <p:spPr>
          <a:xfrm>
            <a:off x="1889300" y="722950"/>
            <a:ext cx="72114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8C8E5"/>
                </a:solidFill>
                <a:highlight>
                  <a:srgbClr val="FFFFFF"/>
                </a:highlight>
                <a:latin typeface="Arial"/>
                <a:ea typeface="Arial"/>
                <a:cs typeface="Arial"/>
                <a:sym typeface="Arial"/>
              </a:rPr>
              <a:t>13-Stu_Preventing_Default_Events/Solved/index.html</a:t>
            </a:r>
            <a:endParaRPr sz="1000">
              <a:solidFill>
                <a:srgbClr val="28C8E5"/>
              </a:solidFill>
              <a:highlight>
                <a:srgbClr val="FFFFFF"/>
              </a:highlight>
              <a:latin typeface="Arial"/>
              <a:ea typeface="Arial"/>
              <a:cs typeface="Arial"/>
              <a:sym typeface="Arial"/>
            </a:endParaRPr>
          </a:p>
          <a:p>
            <a:pPr indent="0" lvl="0" marL="0" rtl="0" algn="l">
              <a:spcBef>
                <a:spcPts val="1600"/>
              </a:spcBef>
              <a:spcAft>
                <a:spcPts val="0"/>
              </a:spcAft>
              <a:buNone/>
            </a:pPr>
            <a:r>
              <a:rPr lang="en" sz="1000">
                <a:solidFill>
                  <a:srgbClr val="24292E"/>
                </a:solidFill>
                <a:highlight>
                  <a:srgbClr val="FFFFFF"/>
                </a:highlight>
                <a:latin typeface="Arial"/>
                <a:ea typeface="Arial"/>
                <a:cs typeface="Arial"/>
                <a:sym typeface="Arial"/>
              </a:rPr>
              <a:t>The built in buttons are due to the attribute </a:t>
            </a:r>
            <a:r>
              <a:rPr lang="en" sz="1000">
                <a:solidFill>
                  <a:srgbClr val="24292E"/>
                </a:solidFill>
                <a:latin typeface="Consolas"/>
                <a:ea typeface="Consolas"/>
                <a:cs typeface="Consolas"/>
                <a:sym typeface="Consolas"/>
              </a:rPr>
              <a:t>type=number</a:t>
            </a:r>
            <a:r>
              <a:rPr lang="en" sz="1000">
                <a:solidFill>
                  <a:srgbClr val="24292E"/>
                </a:solidFill>
                <a:highlight>
                  <a:srgbClr val="FFFFFF"/>
                </a:highlight>
                <a:latin typeface="Arial"/>
                <a:ea typeface="Arial"/>
                <a:cs typeface="Arial"/>
                <a:sym typeface="Arial"/>
              </a:rPr>
              <a:t>. The input field also has the attribute </a:t>
            </a:r>
            <a:r>
              <a:rPr lang="en" sz="1000">
                <a:solidFill>
                  <a:srgbClr val="24292E"/>
                </a:solidFill>
                <a:latin typeface="Consolas"/>
                <a:ea typeface="Consolas"/>
                <a:cs typeface="Consolas"/>
                <a:sym typeface="Consolas"/>
              </a:rPr>
              <a:t>min=0</a:t>
            </a:r>
            <a:r>
              <a:rPr lang="en" sz="1000">
                <a:solidFill>
                  <a:srgbClr val="24292E"/>
                </a:solidFill>
                <a:highlight>
                  <a:srgbClr val="FFFFFF"/>
                </a:highlight>
                <a:latin typeface="Arial"/>
                <a:ea typeface="Arial"/>
                <a:cs typeface="Arial"/>
                <a:sym typeface="Arial"/>
              </a:rPr>
              <a:t> which prevents the user from decrementing once they reach zero.</a:t>
            </a:r>
            <a:endParaRPr sz="1000">
              <a:solidFill>
                <a:srgbClr val="24292E"/>
              </a:solidFill>
              <a:highlight>
                <a:srgbClr val="FFFFFF"/>
              </a:highlight>
              <a:latin typeface="Arial"/>
              <a:ea typeface="Arial"/>
              <a:cs typeface="Arial"/>
              <a:sym typeface="Arial"/>
            </a:endParaRPr>
          </a:p>
          <a:p>
            <a:pPr indent="0" lvl="0" marL="0" rtl="0" algn="l">
              <a:spcBef>
                <a:spcPts val="1600"/>
              </a:spcBef>
              <a:spcAft>
                <a:spcPts val="0"/>
              </a:spcAft>
              <a:buNone/>
            </a:pPr>
            <a:r>
              <a:rPr lang="en" sz="1000">
                <a:solidFill>
                  <a:srgbClr val="28C8E5"/>
                </a:solidFill>
                <a:highlight>
                  <a:srgbClr val="FFFFFF"/>
                </a:highlight>
                <a:latin typeface="Arial"/>
                <a:ea typeface="Arial"/>
                <a:cs typeface="Arial"/>
                <a:sym typeface="Arial"/>
              </a:rPr>
              <a:t>13-Stu_Preventing_Default_Events/Solved/script.js</a:t>
            </a:r>
            <a:endParaRPr sz="1000">
              <a:solidFill>
                <a:srgbClr val="28C8E5"/>
              </a:solidFill>
              <a:highlight>
                <a:srgbClr val="FFFFFF"/>
              </a:highlight>
              <a:latin typeface="Arial"/>
              <a:ea typeface="Arial"/>
              <a:cs typeface="Arial"/>
              <a:sym typeface="Arial"/>
            </a:endParaRPr>
          </a:p>
          <a:p>
            <a:pPr indent="-292100" lvl="0" marL="457200" rtl="0" algn="l">
              <a:spcBef>
                <a:spcPts val="160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No functions are actually executed until the bottom of the file.</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Writing a named function helps separate the logic from the event listener.</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Creating a named function also allows the function to be reused throughout the program. Any other function could call </a:t>
            </a:r>
            <a:r>
              <a:rPr lang="en" sz="1000">
                <a:solidFill>
                  <a:srgbClr val="24292E"/>
                </a:solidFill>
                <a:highlight>
                  <a:srgbClr val="FFFFFF"/>
                </a:highlight>
                <a:latin typeface="Consolas"/>
                <a:ea typeface="Consolas"/>
                <a:cs typeface="Consolas"/>
                <a:sym typeface="Consolas"/>
              </a:rPr>
              <a:t>addTip</a:t>
            </a:r>
            <a:r>
              <a:rPr lang="en" sz="1000">
                <a:solidFill>
                  <a:srgbClr val="24292E"/>
                </a:solidFill>
                <a:highlight>
                  <a:srgbClr val="FFFFFF"/>
                </a:highlight>
                <a:latin typeface="Arial"/>
                <a:ea typeface="Arial"/>
                <a:cs typeface="Arial"/>
                <a:sym typeface="Arial"/>
              </a:rPr>
              <a:t> if needed.</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We still have access to the click event inside </a:t>
            </a:r>
            <a:r>
              <a:rPr lang="en" sz="1000">
                <a:solidFill>
                  <a:srgbClr val="24292E"/>
                </a:solidFill>
                <a:latin typeface="Consolas"/>
                <a:ea typeface="Consolas"/>
                <a:cs typeface="Consolas"/>
                <a:sym typeface="Consolas"/>
              </a:rPr>
              <a:t>addTip</a:t>
            </a:r>
            <a:r>
              <a:rPr lang="en" sz="1000">
                <a:solidFill>
                  <a:srgbClr val="24292E"/>
                </a:solidFill>
                <a:highlight>
                  <a:srgbClr val="FFFFFF"/>
                </a:highlight>
                <a:latin typeface="Arial"/>
                <a:ea typeface="Arial"/>
                <a:cs typeface="Arial"/>
                <a:sym typeface="Arial"/>
              </a:rPr>
              <a:t> </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We get the values from the total and tip percentage input fields, then call </a:t>
            </a:r>
            <a:r>
              <a:rPr lang="en" sz="1000">
                <a:solidFill>
                  <a:srgbClr val="24292E"/>
                </a:solidFill>
                <a:latin typeface="Consolas"/>
                <a:ea typeface="Consolas"/>
                <a:cs typeface="Consolas"/>
                <a:sym typeface="Consolas"/>
              </a:rPr>
              <a:t>calculateTip</a:t>
            </a:r>
            <a:r>
              <a:rPr lang="en" sz="1000">
                <a:solidFill>
                  <a:srgbClr val="24292E"/>
                </a:solidFill>
                <a:highlight>
                  <a:srgbClr val="FFFFFF"/>
                </a:highlight>
                <a:latin typeface="Arial"/>
                <a:ea typeface="Arial"/>
                <a:cs typeface="Arial"/>
                <a:sym typeface="Arial"/>
              </a:rPr>
              <a:t>. Remind the students that the value from input fields of </a:t>
            </a:r>
            <a:r>
              <a:rPr lang="en" sz="1000">
                <a:solidFill>
                  <a:srgbClr val="24292E"/>
                </a:solidFill>
                <a:latin typeface="Consolas"/>
                <a:ea typeface="Consolas"/>
                <a:cs typeface="Consolas"/>
                <a:sym typeface="Consolas"/>
              </a:rPr>
              <a:t>type=text</a:t>
            </a:r>
            <a:r>
              <a:rPr lang="en" sz="1000">
                <a:solidFill>
                  <a:srgbClr val="24292E"/>
                </a:solidFill>
                <a:highlight>
                  <a:srgbClr val="FFFFFF"/>
                </a:highlight>
                <a:latin typeface="Arial"/>
                <a:ea typeface="Arial"/>
                <a:cs typeface="Arial"/>
                <a:sym typeface="Arial"/>
              </a:rPr>
              <a:t> are always strings.</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latin typeface="Consolas"/>
                <a:ea typeface="Consolas"/>
                <a:cs typeface="Consolas"/>
                <a:sym typeface="Consolas"/>
              </a:rPr>
              <a:t>toFixed(n)</a:t>
            </a:r>
            <a:r>
              <a:rPr lang="en" sz="1000">
                <a:solidFill>
                  <a:srgbClr val="24292E"/>
                </a:solidFill>
                <a:highlight>
                  <a:srgbClr val="FFFFFF"/>
                </a:highlight>
                <a:latin typeface="Arial"/>
                <a:ea typeface="Arial"/>
                <a:cs typeface="Arial"/>
                <a:sym typeface="Arial"/>
              </a:rPr>
              <a:t> is a number prototype method that returns a number and rounds it to the </a:t>
            </a:r>
            <a:r>
              <a:rPr i="1" lang="en" sz="1000">
                <a:solidFill>
                  <a:srgbClr val="24292E"/>
                </a:solidFill>
                <a:highlight>
                  <a:srgbClr val="FFFFFF"/>
                </a:highlight>
                <a:latin typeface="Arial"/>
                <a:ea typeface="Arial"/>
                <a:cs typeface="Arial"/>
                <a:sym typeface="Arial"/>
              </a:rPr>
              <a:t>nth</a:t>
            </a:r>
            <a:r>
              <a:rPr lang="en" sz="1000">
                <a:solidFill>
                  <a:srgbClr val="24292E"/>
                </a:solidFill>
                <a:highlight>
                  <a:srgbClr val="FFFFFF"/>
                </a:highlight>
                <a:latin typeface="Arial"/>
                <a:ea typeface="Arial"/>
                <a:cs typeface="Arial"/>
                <a:sym typeface="Arial"/>
              </a:rPr>
              <a:t> decimal place. Here, </a:t>
            </a:r>
            <a:r>
              <a:rPr lang="en" sz="1000">
                <a:solidFill>
                  <a:srgbClr val="24292E"/>
                </a:solidFill>
                <a:latin typeface="Consolas"/>
                <a:ea typeface="Consolas"/>
                <a:cs typeface="Consolas"/>
                <a:sym typeface="Consolas"/>
              </a:rPr>
              <a:t>n</a:t>
            </a:r>
            <a:r>
              <a:rPr lang="en" sz="1000">
                <a:solidFill>
                  <a:srgbClr val="24292E"/>
                </a:solidFill>
                <a:highlight>
                  <a:srgbClr val="FFFFFF"/>
                </a:highlight>
                <a:latin typeface="Arial"/>
                <a:ea typeface="Arial"/>
                <a:cs typeface="Arial"/>
                <a:sym typeface="Arial"/>
              </a:rPr>
              <a:t> is a variable that we use to describe an unspecified number in a series of numbers. We use this method because we want our total to be rounded to the nearest cent.</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Even though </a:t>
            </a:r>
            <a:r>
              <a:rPr lang="en" sz="1000">
                <a:solidFill>
                  <a:srgbClr val="24292E"/>
                </a:solidFill>
                <a:latin typeface="Consolas"/>
                <a:ea typeface="Consolas"/>
                <a:cs typeface="Consolas"/>
                <a:sym typeface="Consolas"/>
              </a:rPr>
              <a:t>total</a:t>
            </a:r>
            <a:r>
              <a:rPr lang="en" sz="1000">
                <a:solidFill>
                  <a:srgbClr val="24292E"/>
                </a:solidFill>
                <a:highlight>
                  <a:srgbClr val="FFFFFF"/>
                </a:highlight>
                <a:latin typeface="Arial"/>
                <a:ea typeface="Arial"/>
                <a:cs typeface="Arial"/>
                <a:sym typeface="Arial"/>
              </a:rPr>
              <a:t> and </a:t>
            </a:r>
            <a:r>
              <a:rPr lang="en" sz="1000">
                <a:solidFill>
                  <a:srgbClr val="24292E"/>
                </a:solidFill>
                <a:latin typeface="Consolas"/>
                <a:ea typeface="Consolas"/>
                <a:cs typeface="Consolas"/>
                <a:sym typeface="Consolas"/>
              </a:rPr>
              <a:t>tipPercentage</a:t>
            </a:r>
            <a:r>
              <a:rPr lang="en" sz="1000">
                <a:solidFill>
                  <a:srgbClr val="24292E"/>
                </a:solidFill>
                <a:highlight>
                  <a:srgbClr val="FFFFFF"/>
                </a:highlight>
                <a:latin typeface="Arial"/>
                <a:ea typeface="Arial"/>
                <a:cs typeface="Arial"/>
                <a:sym typeface="Arial"/>
              </a:rPr>
              <a:t> are strings, we can still multiply them. This is because in JavaScript, the </a:t>
            </a:r>
            <a:r>
              <a:rPr lang="en" sz="1000">
                <a:solidFill>
                  <a:srgbClr val="24292E"/>
                </a:solidFill>
                <a:latin typeface="Consolas"/>
                <a:ea typeface="Consolas"/>
                <a:cs typeface="Consolas"/>
                <a:sym typeface="Consolas"/>
              </a:rPr>
              <a:t>*</a:t>
            </a:r>
            <a:r>
              <a:rPr lang="en" sz="1000">
                <a:solidFill>
                  <a:srgbClr val="24292E"/>
                </a:solidFill>
                <a:highlight>
                  <a:srgbClr val="FFFFFF"/>
                </a:highlight>
                <a:latin typeface="Arial"/>
                <a:ea typeface="Arial"/>
                <a:cs typeface="Arial"/>
                <a:sym typeface="Arial"/>
              </a:rPr>
              <a:t> operator coerces both arguments from strings into numbers before multiplying them. This is also the case for all arithmetic operators </a:t>
            </a:r>
            <a:r>
              <a:rPr i="1" lang="en" sz="1000">
                <a:solidFill>
                  <a:srgbClr val="24292E"/>
                </a:solidFill>
                <a:highlight>
                  <a:srgbClr val="FFFFFF"/>
                </a:highlight>
                <a:latin typeface="Arial"/>
                <a:ea typeface="Arial"/>
                <a:cs typeface="Arial"/>
                <a:sym typeface="Arial"/>
              </a:rPr>
              <a:t>except</a:t>
            </a:r>
            <a:r>
              <a:rPr lang="en" sz="1000">
                <a:solidFill>
                  <a:srgbClr val="24292E"/>
                </a:solidFill>
                <a:highlight>
                  <a:srgbClr val="FFFFFF"/>
                </a:highlight>
                <a:latin typeface="Arial"/>
                <a:ea typeface="Arial"/>
                <a:cs typeface="Arial"/>
                <a:sym typeface="Arial"/>
              </a:rPr>
              <a:t> for addition.</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Since both </a:t>
            </a:r>
            <a:r>
              <a:rPr lang="en" sz="1000">
                <a:solidFill>
                  <a:srgbClr val="24292E"/>
                </a:solidFill>
                <a:latin typeface="Consolas"/>
                <a:ea typeface="Consolas"/>
                <a:cs typeface="Consolas"/>
                <a:sym typeface="Consolas"/>
              </a:rPr>
              <a:t>total</a:t>
            </a:r>
            <a:r>
              <a:rPr lang="en" sz="1000">
                <a:solidFill>
                  <a:srgbClr val="24292E"/>
                </a:solidFill>
                <a:highlight>
                  <a:srgbClr val="FFFFFF"/>
                </a:highlight>
                <a:latin typeface="Arial"/>
                <a:ea typeface="Arial"/>
                <a:cs typeface="Arial"/>
                <a:sym typeface="Arial"/>
              </a:rPr>
              <a:t> and </a:t>
            </a:r>
            <a:r>
              <a:rPr lang="en" sz="1000">
                <a:solidFill>
                  <a:srgbClr val="24292E"/>
                </a:solidFill>
                <a:latin typeface="Consolas"/>
                <a:ea typeface="Consolas"/>
                <a:cs typeface="Consolas"/>
                <a:sym typeface="Consolas"/>
              </a:rPr>
              <a:t>tipAmount</a:t>
            </a:r>
            <a:r>
              <a:rPr lang="en" sz="1000">
                <a:solidFill>
                  <a:srgbClr val="24292E"/>
                </a:solidFill>
                <a:highlight>
                  <a:srgbClr val="FFFFFF"/>
                </a:highlight>
                <a:latin typeface="Arial"/>
                <a:ea typeface="Arial"/>
                <a:cs typeface="Arial"/>
                <a:sym typeface="Arial"/>
              </a:rPr>
              <a:t> are strings, we need to convert them into numbers before adding them. Remind students that the </a:t>
            </a:r>
            <a:r>
              <a:rPr lang="en" sz="1000">
                <a:solidFill>
                  <a:srgbClr val="24292E"/>
                </a:solidFill>
                <a:latin typeface="Consolas"/>
                <a:ea typeface="Consolas"/>
                <a:cs typeface="Consolas"/>
                <a:sym typeface="Consolas"/>
              </a:rPr>
              <a:t>+</a:t>
            </a:r>
            <a:r>
              <a:rPr lang="en" sz="1000">
                <a:solidFill>
                  <a:srgbClr val="24292E"/>
                </a:solidFill>
                <a:highlight>
                  <a:srgbClr val="FFFFFF"/>
                </a:highlight>
                <a:latin typeface="Arial"/>
                <a:ea typeface="Arial"/>
                <a:cs typeface="Arial"/>
                <a:sym typeface="Arial"/>
              </a:rPr>
              <a:t> operator concatenates strings.</a:t>
            </a:r>
            <a:endParaRPr sz="10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latin typeface="Arial"/>
                <a:ea typeface="Arial"/>
                <a:cs typeface="Arial"/>
                <a:sym typeface="Arial"/>
              </a:rPr>
              <a:t>To do this, we use a global method called </a:t>
            </a:r>
            <a:r>
              <a:rPr lang="en" sz="1000">
                <a:solidFill>
                  <a:srgbClr val="24292E"/>
                </a:solidFill>
                <a:latin typeface="Consolas"/>
                <a:ea typeface="Consolas"/>
                <a:cs typeface="Consolas"/>
                <a:sym typeface="Consolas"/>
              </a:rPr>
              <a:t>parseFloat()</a:t>
            </a:r>
            <a:r>
              <a:rPr lang="en" sz="1000">
                <a:solidFill>
                  <a:srgbClr val="24292E"/>
                </a:solidFill>
                <a:highlight>
                  <a:srgbClr val="FFFFFF"/>
                </a:highlight>
                <a:latin typeface="Arial"/>
                <a:ea typeface="Arial"/>
                <a:cs typeface="Arial"/>
                <a:sym typeface="Arial"/>
              </a:rPr>
              <a:t> which takes a string as an argument and returns a decimal number, or floating point number.</a:t>
            </a:r>
            <a:endParaRPr sz="1000">
              <a:solidFill>
                <a:srgbClr val="24292E"/>
              </a:solidFill>
              <a:highlight>
                <a:srgbClr val="FFFFFF"/>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4"/>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events</a:t>
            </a:r>
            <a:endParaRPr/>
          </a:p>
        </p:txBody>
      </p:sp>
      <p:sp>
        <p:nvSpPr>
          <p:cNvPr id="224" name="Google Shape;224;p44"/>
          <p:cNvSpPr txBox="1"/>
          <p:nvPr>
            <p:ph idx="1" type="body"/>
          </p:nvPr>
        </p:nvSpPr>
        <p:spPr>
          <a:xfrm>
            <a:off x="1806275" y="1057473"/>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&lt;</a:t>
            </a:r>
            <a:r>
              <a:rPr lang="en" sz="1000">
                <a:solidFill>
                  <a:srgbClr val="22863A"/>
                </a:solidFill>
                <a:highlight>
                  <a:srgbClr val="F6F8FA"/>
                </a:highlight>
                <a:latin typeface="Consolas"/>
                <a:ea typeface="Consolas"/>
                <a:cs typeface="Consolas"/>
                <a:sym typeface="Consolas"/>
              </a:rPr>
              <a:t>form</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select</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id</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"typeface"</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option</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value</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"serif"</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serif</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option</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option</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value</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"sans-serif"</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sans-serif</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option</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select</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div</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style</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margin-top</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50</a:t>
            </a:r>
            <a:r>
              <a:rPr lang="en" sz="1000">
                <a:solidFill>
                  <a:srgbClr val="D73A49"/>
                </a:solidFill>
                <a:highlight>
                  <a:srgbClr val="F6F8FA"/>
                </a:highlight>
                <a:latin typeface="Consolas"/>
                <a:ea typeface="Consolas"/>
                <a:cs typeface="Consolas"/>
                <a:sym typeface="Consolas"/>
              </a:rPr>
              <a:t>px</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textarea</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457200" lvl="0" marL="0" marR="152400" rtl="0" algn="l">
              <a:lnSpc>
                <a:spcPct val="100000"/>
              </a:lnSpc>
              <a:spcBef>
                <a:spcPts val="0"/>
              </a:spcBef>
              <a:spcAft>
                <a:spcPts val="0"/>
              </a:spcAft>
              <a:buClr>
                <a:schemeClr val="dk1"/>
              </a:buClr>
              <a:buSzPts val="1100"/>
              <a:buFont typeface="Arial"/>
              <a:buNone/>
            </a:pPr>
            <a:r>
              <a:rPr lang="en" sz="1000">
                <a:solidFill>
                  <a:srgbClr val="6F42C1"/>
                </a:solidFill>
                <a:highlight>
                  <a:srgbClr val="F6F8FA"/>
                </a:highlight>
                <a:latin typeface="Consolas"/>
                <a:ea typeface="Consolas"/>
                <a:cs typeface="Consolas"/>
                <a:sym typeface="Consolas"/>
              </a:rPr>
              <a:t>id</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"textarea"</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457200" lvl="0" marL="0" marR="152400" rtl="0" algn="l">
              <a:lnSpc>
                <a:spcPct val="100000"/>
              </a:lnSpc>
              <a:spcBef>
                <a:spcPts val="0"/>
              </a:spcBef>
              <a:spcAft>
                <a:spcPts val="0"/>
              </a:spcAft>
              <a:buClr>
                <a:schemeClr val="dk1"/>
              </a:buClr>
              <a:buSzPts val="1100"/>
              <a:buFont typeface="Arial"/>
              <a:buNone/>
            </a:pPr>
            <a:r>
              <a:rPr lang="en" sz="1000">
                <a:solidFill>
                  <a:srgbClr val="6F42C1"/>
                </a:solidFill>
                <a:highlight>
                  <a:srgbClr val="F6F8FA"/>
                </a:highlight>
                <a:latin typeface="Consolas"/>
                <a:ea typeface="Consolas"/>
                <a:cs typeface="Consolas"/>
                <a:sym typeface="Consolas"/>
              </a:rPr>
              <a:t>placeholder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"Your input"</a:t>
            </a:r>
            <a:r>
              <a:rPr lang="en" sz="1000">
                <a:solidFill>
                  <a:srgbClr val="24292E"/>
                </a:solidFill>
                <a:highlight>
                  <a:srgbClr val="F6F8FA"/>
                </a:highlight>
                <a:latin typeface="Consolas"/>
                <a:ea typeface="Consolas"/>
                <a:cs typeface="Consolas"/>
                <a:sym typeface="Consolas"/>
              </a:rPr>
              <a:t> &gt;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textarea</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div</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button</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id</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"clear"</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Clear</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button</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div</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  &lt;/</a:t>
            </a:r>
            <a:r>
              <a:rPr lang="en" sz="1000">
                <a:solidFill>
                  <a:srgbClr val="22863A"/>
                </a:solidFill>
                <a:highlight>
                  <a:srgbClr val="F6F8FA"/>
                </a:highlight>
                <a:latin typeface="Consolas"/>
                <a:ea typeface="Consolas"/>
                <a:cs typeface="Consolas"/>
                <a:sym typeface="Consolas"/>
              </a:rPr>
              <a:t>div</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&lt;/</a:t>
            </a:r>
            <a:r>
              <a:rPr lang="en" sz="1000">
                <a:solidFill>
                  <a:srgbClr val="22863A"/>
                </a:solidFill>
                <a:highlight>
                  <a:srgbClr val="F6F8FA"/>
                </a:highlight>
                <a:latin typeface="Consolas"/>
                <a:ea typeface="Consolas"/>
                <a:cs typeface="Consolas"/>
                <a:sym typeface="Consolas"/>
              </a:rPr>
              <a:t>form</a:t>
            </a:r>
            <a:r>
              <a:rPr lang="en" sz="1000">
                <a:solidFill>
                  <a:srgbClr val="24292E"/>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pic>
        <p:nvPicPr>
          <p:cNvPr id="225" name="Google Shape;225;p44"/>
          <p:cNvPicPr preferRelativeResize="0"/>
          <p:nvPr/>
        </p:nvPicPr>
        <p:blipFill>
          <a:blip r:embed="rId3">
            <a:alphaModFix/>
          </a:blip>
          <a:stretch>
            <a:fillRect/>
          </a:stretch>
        </p:blipFill>
        <p:spPr>
          <a:xfrm>
            <a:off x="4244925" y="1326200"/>
            <a:ext cx="4781324" cy="2657349"/>
          </a:xfrm>
          <a:prstGeom prst="rect">
            <a:avLst/>
          </a:prstGeom>
          <a:noFill/>
          <a:ln>
            <a:noFill/>
          </a:ln>
        </p:spPr>
      </p:pic>
      <p:sp>
        <p:nvSpPr>
          <p:cNvPr id="226" name="Google Shape;226;p44"/>
          <p:cNvSpPr txBox="1"/>
          <p:nvPr/>
        </p:nvSpPr>
        <p:spPr>
          <a:xfrm>
            <a:off x="1783250" y="4627075"/>
            <a:ext cx="7269600" cy="464100"/>
          </a:xfrm>
          <a:prstGeom prst="rect">
            <a:avLst/>
          </a:prstGeom>
          <a:noFill/>
          <a:ln>
            <a:noFill/>
          </a:ln>
        </p:spPr>
        <p:txBody>
          <a:bodyPr anchorCtr="0" anchor="t" bIns="91425" lIns="91425" spcFirstLastPara="1" rIns="91425" wrap="square" tIns="91425">
            <a:noAutofit/>
          </a:bodyPr>
          <a:lstStyle/>
          <a:p>
            <a:pPr indent="0" lvl="0" marL="152400" marR="152400" rtl="0" algn="l">
              <a:spcBef>
                <a:spcPts val="0"/>
              </a:spcBef>
              <a:spcAft>
                <a:spcPts val="0"/>
              </a:spcAft>
              <a:buClr>
                <a:schemeClr val="dk1"/>
              </a:buClr>
              <a:buSzPts val="1100"/>
              <a:buFont typeface="Arial"/>
              <a:buNone/>
            </a:pPr>
            <a:r>
              <a:rPr lang="en" sz="1200">
                <a:solidFill>
                  <a:srgbClr val="24292E"/>
                </a:solidFill>
                <a:highlight>
                  <a:srgbClr val="FFFFFF"/>
                </a:highlight>
              </a:rPr>
              <a:t>The form element only needs </a:t>
            </a:r>
            <a:r>
              <a:rPr lang="en" sz="1000">
                <a:solidFill>
                  <a:srgbClr val="24292E"/>
                </a:solidFill>
                <a:latin typeface="Consolas"/>
                <a:ea typeface="Consolas"/>
                <a:cs typeface="Consolas"/>
                <a:sym typeface="Consolas"/>
              </a:rPr>
              <a:t>&lt;select&gt;</a:t>
            </a:r>
            <a:r>
              <a:rPr lang="en" sz="1200">
                <a:solidFill>
                  <a:srgbClr val="24292E"/>
                </a:solidFill>
                <a:highlight>
                  <a:srgbClr val="FFFFFF"/>
                </a:highlight>
              </a:rPr>
              <a:t>, a </a:t>
            </a:r>
            <a:r>
              <a:rPr lang="en" sz="1000">
                <a:solidFill>
                  <a:srgbClr val="24292E"/>
                </a:solidFill>
                <a:latin typeface="Consolas"/>
                <a:ea typeface="Consolas"/>
                <a:cs typeface="Consolas"/>
                <a:sym typeface="Consolas"/>
              </a:rPr>
              <a:t>&lt;textarea&gt;</a:t>
            </a:r>
            <a:r>
              <a:rPr lang="en" sz="1200">
                <a:solidFill>
                  <a:srgbClr val="24292E"/>
                </a:solidFill>
                <a:highlight>
                  <a:srgbClr val="FFFFFF"/>
                </a:highlight>
              </a:rPr>
              <a:t>, and a </a:t>
            </a:r>
            <a:r>
              <a:rPr lang="en" sz="1000">
                <a:solidFill>
                  <a:srgbClr val="24292E"/>
                </a:solidFill>
                <a:latin typeface="Consolas"/>
                <a:ea typeface="Consolas"/>
                <a:cs typeface="Consolas"/>
                <a:sym typeface="Consolas"/>
              </a:rPr>
              <a:t>&lt;button&gt;</a:t>
            </a:r>
            <a:r>
              <a:rPr lang="en" sz="1200">
                <a:solidFill>
                  <a:srgbClr val="24292E"/>
                </a:solidFill>
                <a:highlight>
                  <a:srgbClr val="FFFFFF"/>
                </a:highlight>
              </a:rPr>
              <a:t> to clear the text.</a:t>
            </a:r>
            <a:endParaRPr sz="1000">
              <a:solidFill>
                <a:srgbClr val="24292E"/>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5"/>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Listening For Other Events</a:t>
            </a:r>
            <a:endParaRPr/>
          </a:p>
        </p:txBody>
      </p:sp>
      <p:sp>
        <p:nvSpPr>
          <p:cNvPr id="232" name="Google Shape;232;p45"/>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a:solidFill>
                  <a:srgbClr val="000000"/>
                </a:solidFill>
              </a:rPr>
              <a:t>In this activity, we are going to create a webpage that will allow us to view some meta data about different kinds of events.</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rPr lang="en">
                <a:solidFill>
                  <a:srgbClr val="000000"/>
                </a:solidFill>
              </a:rPr>
              <a:t>Open the `index.html` file in your browser and take a moment to study the application.</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rPr lang="en">
                <a:solidFill>
                  <a:srgbClr val="000000"/>
                </a:solidFill>
              </a:rPr>
              <a:t>Take a moment to study the code in `index.html` then add the following functionality to the application:</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rPr lang="en">
                <a:solidFill>
                  <a:srgbClr val="000000"/>
                </a:solidFill>
              </a:rPr>
              <a:t>  1. The select element should trigger the `toggleDisplay` function in `script.js`.</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rPr lang="en">
                <a:solidFill>
                  <a:srgbClr val="000000"/>
                </a:solidFill>
              </a:rPr>
              <a:t>  2. If `key` is selected, the event's code, key, and status (keydown or keyup) should be displayed in the `#key-events` div when the user presses a key anywhere on the document.</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rPr lang="en">
                <a:solidFill>
                  <a:srgbClr val="000000"/>
                </a:solidFill>
              </a:rPr>
              <a:t>  3. If `click` is selected, the text content of the event's target, and the cursor's x and y coordinates should be displayed in the `#click-events` div when the user clicks the anywhere on document.</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rPr b="1" lang="en">
                <a:solidFill>
                  <a:srgbClr val="000000"/>
                </a:solidFill>
              </a:rPr>
              <a:t>Bonus</a:t>
            </a:r>
            <a:endParaRPr b="1">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rPr lang="en">
                <a:solidFill>
                  <a:srgbClr val="000000"/>
                </a:solidFill>
              </a:rPr>
              <a:t>If time permits, take a moment to research some other JavaScript events.</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
        <p:nvSpPr>
          <p:cNvPr id="233" name="Google Shape;233;p45"/>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15-Stu_Other_Events/Unsolved</a:t>
            </a:r>
            <a:r>
              <a:rPr lang="en"/>
              <a:t> | 10 mins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6"/>
          <p:cNvSpPr txBox="1"/>
          <p:nvPr>
            <p:ph type="title"/>
          </p:nvPr>
        </p:nvSpPr>
        <p:spPr>
          <a:xfrm>
            <a:off x="1806275" y="-1586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a:t>
            </a:r>
            <a:r>
              <a:rPr lang="en"/>
              <a:t>: Listening For Other Events</a:t>
            </a:r>
            <a:endParaRPr/>
          </a:p>
        </p:txBody>
      </p:sp>
      <p:sp>
        <p:nvSpPr>
          <p:cNvPr id="239" name="Google Shape;239;p46"/>
          <p:cNvSpPr txBox="1"/>
          <p:nvPr>
            <p:ph idx="1" type="body"/>
          </p:nvPr>
        </p:nvSpPr>
        <p:spPr>
          <a:xfrm>
            <a:off x="1806275" y="418148"/>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None/>
            </a:pPr>
            <a:r>
              <a:rPr lang="en">
                <a:solidFill>
                  <a:srgbClr val="28C8E5"/>
                </a:solidFill>
              </a:rPr>
              <a:t>15-Stu_Other_Events/Solved/index.html</a:t>
            </a:r>
            <a:endParaRPr>
              <a:solidFill>
                <a:srgbClr val="28C8E5"/>
              </a:solidFill>
            </a:endParaRPr>
          </a:p>
          <a:p>
            <a:pPr indent="-298450" lvl="0" marL="457200" marR="152400" rtl="0" algn="l">
              <a:lnSpc>
                <a:spcPct val="100000"/>
              </a:lnSpc>
              <a:spcBef>
                <a:spcPts val="0"/>
              </a:spcBef>
              <a:spcAft>
                <a:spcPts val="0"/>
              </a:spcAft>
              <a:buSzPts val="1100"/>
              <a:buChar char="●"/>
            </a:pPr>
            <a:r>
              <a:rPr lang="en">
                <a:solidFill>
                  <a:srgbClr val="000000"/>
                </a:solidFill>
              </a:rPr>
              <a:t>I</a:t>
            </a:r>
            <a:r>
              <a:rPr lang="en" sz="1200">
                <a:solidFill>
                  <a:srgbClr val="24292E"/>
                </a:solidFill>
                <a:highlight>
                  <a:srgbClr val="FFFFFF"/>
                </a:highlight>
                <a:latin typeface="Arial"/>
                <a:ea typeface="Arial"/>
                <a:cs typeface="Arial"/>
                <a:sym typeface="Arial"/>
              </a:rPr>
              <a:t>f we click the on a spot that doesn't have an html element, the </a:t>
            </a:r>
            <a:r>
              <a:rPr lang="en" sz="1000">
                <a:solidFill>
                  <a:srgbClr val="24292E"/>
                </a:solidFill>
                <a:latin typeface="Consolas"/>
                <a:ea typeface="Consolas"/>
                <a:cs typeface="Consolas"/>
                <a:sym typeface="Consolas"/>
              </a:rPr>
              <a:t>textContent</a:t>
            </a:r>
            <a:r>
              <a:rPr lang="en" sz="1200">
                <a:solidFill>
                  <a:srgbClr val="24292E"/>
                </a:solidFill>
                <a:highlight>
                  <a:srgbClr val="FFFFFF"/>
                </a:highlight>
                <a:latin typeface="Arial"/>
                <a:ea typeface="Arial"/>
                <a:cs typeface="Arial"/>
                <a:sym typeface="Arial"/>
              </a:rPr>
              <a:t> from each element on the page is appending to the </a:t>
            </a:r>
            <a:r>
              <a:rPr lang="en" sz="1000">
                <a:solidFill>
                  <a:srgbClr val="24292E"/>
                </a:solidFill>
                <a:latin typeface="Consolas"/>
                <a:ea typeface="Consolas"/>
                <a:cs typeface="Consolas"/>
                <a:sym typeface="Consolas"/>
              </a:rPr>
              <a:t>target</a:t>
            </a:r>
            <a:r>
              <a:rPr lang="en" sz="1200">
                <a:solidFill>
                  <a:srgbClr val="24292E"/>
                </a:solidFill>
                <a:highlight>
                  <a:srgbClr val="FFFFFF"/>
                </a:highlight>
                <a:latin typeface="Arial"/>
                <a:ea typeface="Arial"/>
                <a:cs typeface="Arial"/>
                <a:sym typeface="Arial"/>
              </a:rPr>
              <a:t> span.</a:t>
            </a:r>
            <a:endParaRPr sz="1200">
              <a:solidFill>
                <a:srgbClr val="24292E"/>
              </a:solidFill>
              <a:highlight>
                <a:srgbClr val="FFFFFF"/>
              </a:highlight>
              <a:latin typeface="Arial"/>
              <a:ea typeface="Arial"/>
              <a:cs typeface="Arial"/>
              <a:sym typeface="Arial"/>
            </a:endParaRPr>
          </a:p>
          <a:p>
            <a:pPr indent="0" lvl="0" marL="0" marR="152400" rtl="0" algn="l">
              <a:lnSpc>
                <a:spcPct val="100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marR="152400" rtl="0" algn="l">
              <a:lnSpc>
                <a:spcPct val="100000"/>
              </a:lnSpc>
              <a:spcBef>
                <a:spcPts val="0"/>
              </a:spcBef>
              <a:spcAft>
                <a:spcPts val="0"/>
              </a:spcAft>
              <a:buNone/>
            </a:pPr>
            <a:r>
              <a:rPr lang="en" sz="1200">
                <a:solidFill>
                  <a:srgbClr val="28C8E5"/>
                </a:solidFill>
                <a:highlight>
                  <a:srgbClr val="FFFFFF"/>
                </a:highlight>
                <a:latin typeface="Arial"/>
                <a:ea typeface="Arial"/>
                <a:cs typeface="Arial"/>
                <a:sym typeface="Arial"/>
              </a:rPr>
              <a:t>Why does clicking on a blank spot on the page adds the entire page to </a:t>
            </a:r>
            <a:r>
              <a:rPr lang="en" sz="1000">
                <a:solidFill>
                  <a:srgbClr val="28C8E5"/>
                </a:solidFill>
                <a:latin typeface="Consolas"/>
                <a:ea typeface="Consolas"/>
                <a:cs typeface="Consolas"/>
                <a:sym typeface="Consolas"/>
              </a:rPr>
              <a:t>target</a:t>
            </a:r>
            <a:r>
              <a:rPr lang="en" sz="1200">
                <a:solidFill>
                  <a:srgbClr val="28C8E5"/>
                </a:solidFill>
                <a:highlight>
                  <a:srgbClr val="FFFFFF"/>
                </a:highlight>
                <a:latin typeface="Arial"/>
                <a:ea typeface="Arial"/>
                <a:cs typeface="Arial"/>
                <a:sym typeface="Arial"/>
              </a:rPr>
              <a:t>?</a:t>
            </a:r>
            <a:endParaRPr sz="1000">
              <a:solidFill>
                <a:srgbClr val="28C8E5"/>
              </a:solidFill>
            </a:endParaRPr>
          </a:p>
          <a:p>
            <a:pPr indent="-304800" lvl="0" marL="457200" rtl="0" algn="l">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This is because the </a:t>
            </a:r>
            <a:r>
              <a:rPr lang="en" sz="1000">
                <a:solidFill>
                  <a:srgbClr val="24292E"/>
                </a:solidFill>
                <a:highlight>
                  <a:srgbClr val="FFFFFF"/>
                </a:highlight>
                <a:latin typeface="Consolas"/>
                <a:ea typeface="Consolas"/>
                <a:cs typeface="Consolas"/>
                <a:sym typeface="Consolas"/>
              </a:rPr>
              <a:t>textContent</a:t>
            </a:r>
            <a:r>
              <a:rPr lang="en" sz="1200">
                <a:solidFill>
                  <a:srgbClr val="24292E"/>
                </a:solidFill>
                <a:highlight>
                  <a:srgbClr val="FFFFFF"/>
                </a:highlight>
                <a:latin typeface="Arial"/>
                <a:ea typeface="Arial"/>
                <a:cs typeface="Arial"/>
                <a:sym typeface="Arial"/>
              </a:rPr>
              <a:t> property returns all text content from the DOM node and its children.</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8C8E5"/>
                </a:solidFill>
                <a:highlight>
                  <a:srgbClr val="FFFFFF"/>
                </a:highlight>
                <a:latin typeface="Arial"/>
                <a:ea typeface="Arial"/>
                <a:cs typeface="Arial"/>
                <a:sym typeface="Arial"/>
              </a:rPr>
              <a:t>15-Stu_Other_Events/Solved/script.js</a:t>
            </a:r>
            <a:endParaRPr sz="1200">
              <a:solidFill>
                <a:srgbClr val="28C8E5"/>
              </a:solidFill>
              <a:highlight>
                <a:srgbClr val="FFFFFF"/>
              </a:highlight>
              <a:latin typeface="Arial"/>
              <a:ea typeface="Arial"/>
              <a:cs typeface="Arial"/>
              <a:sym typeface="Arial"/>
            </a:endParaRPr>
          </a:p>
          <a:p>
            <a:pPr indent="-304800" lvl="0" marL="457200" rtl="0" algn="l">
              <a:spcBef>
                <a:spcPts val="12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 grab the </a:t>
            </a:r>
            <a:r>
              <a:rPr lang="en" sz="1000">
                <a:solidFill>
                  <a:srgbClr val="24292E"/>
                </a:solidFill>
                <a:highlight>
                  <a:srgbClr val="FFFFFF"/>
                </a:highlight>
                <a:latin typeface="Consolas"/>
                <a:ea typeface="Consolas"/>
                <a:cs typeface="Consolas"/>
                <a:sym typeface="Consolas"/>
              </a:rPr>
              <a:t>key</a:t>
            </a:r>
            <a:r>
              <a:rPr lang="en" sz="1200">
                <a:solidFill>
                  <a:srgbClr val="24292E"/>
                </a:solidFill>
                <a:highlight>
                  <a:srgbClr val="FFFFFF"/>
                </a:highlight>
                <a:latin typeface="Arial"/>
                <a:ea typeface="Arial"/>
                <a:cs typeface="Arial"/>
                <a:sym typeface="Arial"/>
              </a:rPr>
              <a:t> and </a:t>
            </a:r>
            <a:r>
              <a:rPr lang="en" sz="1000">
                <a:solidFill>
                  <a:srgbClr val="24292E"/>
                </a:solidFill>
                <a:highlight>
                  <a:srgbClr val="FFFFFF"/>
                </a:highlight>
                <a:latin typeface="Consolas"/>
                <a:ea typeface="Consolas"/>
                <a:cs typeface="Consolas"/>
                <a:sym typeface="Consolas"/>
              </a:rPr>
              <a:t>code</a:t>
            </a:r>
            <a:r>
              <a:rPr lang="en" sz="1200">
                <a:solidFill>
                  <a:srgbClr val="24292E"/>
                </a:solidFill>
                <a:highlight>
                  <a:srgbClr val="FFFFFF"/>
                </a:highlight>
                <a:latin typeface="Arial"/>
                <a:ea typeface="Arial"/>
                <a:cs typeface="Arial"/>
                <a:sym typeface="Arial"/>
              </a:rPr>
              <a:t> properties and append them to their respective span elements on the page.</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Since this function is only ran if the keydown activity, we can explicitly set the status text content to be </a:t>
            </a:r>
            <a:r>
              <a:rPr lang="en" sz="1000">
                <a:solidFill>
                  <a:srgbClr val="24292E"/>
                </a:solidFill>
                <a:highlight>
                  <a:srgbClr val="FFFFFF"/>
                </a:highlight>
                <a:latin typeface="Consolas"/>
                <a:ea typeface="Consolas"/>
                <a:cs typeface="Consolas"/>
                <a:sym typeface="Consolas"/>
              </a:rPr>
              <a:t>KEYDOWN Event</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Remind students that although we did not write this function inline with the event listener, we still have access to it</a:t>
            </a:r>
            <a:endParaRPr sz="1200">
              <a:solidFill>
                <a:srgbClr val="24292E"/>
              </a:solidFill>
              <a:highlight>
                <a:srgbClr val="FFFFFF"/>
              </a:highlight>
              <a:latin typeface="Arial"/>
              <a:ea typeface="Arial"/>
              <a:cs typeface="Arial"/>
              <a:sym typeface="Arial"/>
            </a:endParaRPr>
          </a:p>
          <a:p>
            <a:pPr indent="0" lvl="0" marL="457200" rtl="0" algn="l">
              <a:lnSpc>
                <a:spcPct val="100000"/>
              </a:lnSpc>
              <a:spcBef>
                <a:spcPts val="300"/>
              </a:spcBef>
              <a:spcAft>
                <a:spcPts val="0"/>
              </a:spcAft>
              <a:buNone/>
            </a:pP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keydown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45720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keyPress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.key;</a:t>
            </a:r>
            <a:endParaRPr sz="1000">
              <a:solidFill>
                <a:srgbClr val="24292E"/>
              </a:solidFill>
              <a:highlight>
                <a:srgbClr val="F6F8FA"/>
              </a:highlight>
              <a:latin typeface="Consolas"/>
              <a:ea typeface="Consolas"/>
              <a:cs typeface="Consolas"/>
              <a:sym typeface="Consolas"/>
            </a:endParaRPr>
          </a:p>
          <a:p>
            <a:pPr indent="0" lvl="0" marL="45720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keyCode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code</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45720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"#key"</a:t>
            </a:r>
            <a:r>
              <a:rPr lang="en" sz="1000">
                <a:solidFill>
                  <a:srgbClr val="24292E"/>
                </a:solidFill>
                <a:highlight>
                  <a:srgbClr val="F6F8FA"/>
                </a:highlight>
                <a:latin typeface="Consolas"/>
                <a:ea typeface="Consolas"/>
                <a:cs typeface="Consolas"/>
                <a:sym typeface="Consolas"/>
              </a:rPr>
              <a:t>).textContent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keyPress;</a:t>
            </a:r>
            <a:endParaRPr sz="1000">
              <a:solidFill>
                <a:srgbClr val="24292E"/>
              </a:solidFill>
              <a:highlight>
                <a:srgbClr val="F6F8FA"/>
              </a:highlight>
              <a:latin typeface="Consolas"/>
              <a:ea typeface="Consolas"/>
              <a:cs typeface="Consolas"/>
              <a:sym typeface="Consolas"/>
            </a:endParaRPr>
          </a:p>
          <a:p>
            <a:pPr indent="0" lvl="0" marL="45720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"#code"</a:t>
            </a:r>
            <a:r>
              <a:rPr lang="en" sz="1000">
                <a:solidFill>
                  <a:srgbClr val="24292E"/>
                </a:solidFill>
                <a:highlight>
                  <a:srgbClr val="F6F8FA"/>
                </a:highlight>
                <a:latin typeface="Consolas"/>
                <a:ea typeface="Consolas"/>
                <a:cs typeface="Consolas"/>
                <a:sym typeface="Consolas"/>
              </a:rPr>
              <a:t>).textContent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code;</a:t>
            </a:r>
            <a:endParaRPr sz="1000">
              <a:solidFill>
                <a:srgbClr val="24292E"/>
              </a:solidFill>
              <a:highlight>
                <a:srgbClr val="F6F8FA"/>
              </a:highlight>
              <a:latin typeface="Consolas"/>
              <a:ea typeface="Consolas"/>
              <a:cs typeface="Consolas"/>
              <a:sym typeface="Consolas"/>
            </a:endParaRPr>
          </a:p>
          <a:p>
            <a:pPr indent="0" lvl="0" marL="45720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status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document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querySelector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"#status"</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45720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status.textContent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"KEYDOWN Event"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457200" marR="152400" rtl="0" algn="l">
              <a:lnSpc>
                <a:spcPct val="100000"/>
              </a:lnSpc>
              <a:spcBef>
                <a:spcPts val="0"/>
              </a:spcBef>
              <a:spcAft>
                <a:spcPts val="0"/>
              </a:spcAft>
              <a:buNone/>
            </a:pP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120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7"/>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 Bubbling and Propagation</a:t>
            </a:r>
            <a:endParaRPr/>
          </a:p>
        </p:txBody>
      </p:sp>
      <p:sp>
        <p:nvSpPr>
          <p:cNvPr id="245" name="Google Shape;245;p47"/>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Each </a:t>
            </a:r>
            <a:r>
              <a:rPr lang="en" sz="1000">
                <a:solidFill>
                  <a:srgbClr val="24292E"/>
                </a:solidFill>
                <a:highlight>
                  <a:srgbClr val="FFFFFF"/>
                </a:highlight>
                <a:latin typeface="Consolas"/>
                <a:ea typeface="Consolas"/>
                <a:cs typeface="Consolas"/>
                <a:sym typeface="Consolas"/>
              </a:rPr>
              <a:t>div</a:t>
            </a:r>
            <a:r>
              <a:rPr lang="en" sz="1200">
                <a:solidFill>
                  <a:srgbClr val="24292E"/>
                </a:solidFill>
                <a:highlight>
                  <a:srgbClr val="FFFFFF"/>
                </a:highlight>
                <a:latin typeface="Arial"/>
                <a:ea typeface="Arial"/>
                <a:cs typeface="Arial"/>
                <a:sym typeface="Arial"/>
              </a:rPr>
              <a:t> has an event listener set up that will change its background color to the color specified.</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8C8E5"/>
                </a:solidFill>
                <a:highlight>
                  <a:srgbClr val="FFFFFF"/>
                </a:highlight>
                <a:latin typeface="Arial"/>
                <a:ea typeface="Arial"/>
                <a:cs typeface="Arial"/>
                <a:sym typeface="Arial"/>
              </a:rPr>
              <a:t>What will happen when the innermost button is clicked?</a:t>
            </a:r>
            <a:endParaRPr sz="1200">
              <a:solidFill>
                <a:srgbClr val="28C8E5"/>
              </a:solidFill>
              <a:highlight>
                <a:srgbClr val="FFFFFF"/>
              </a:highlight>
              <a:latin typeface="Arial"/>
              <a:ea typeface="Arial"/>
              <a:cs typeface="Arial"/>
              <a:sym typeface="Arial"/>
            </a:endParaRPr>
          </a:p>
          <a:p>
            <a:pPr indent="-298450" lvl="0" marL="457200" rtl="0" algn="l">
              <a:spcBef>
                <a:spcPts val="1200"/>
              </a:spcBef>
              <a:spcAft>
                <a:spcPts val="0"/>
              </a:spcAft>
              <a:buClr>
                <a:srgbClr val="24292E"/>
              </a:buClr>
              <a:buSzPts val="1100"/>
              <a:buChar char="●"/>
            </a:pPr>
            <a:r>
              <a:rPr lang="en" sz="1200">
                <a:solidFill>
                  <a:srgbClr val="24292E"/>
                </a:solidFill>
                <a:highlight>
                  <a:srgbClr val="FFFFFF"/>
                </a:highlight>
                <a:latin typeface="Arial"/>
                <a:ea typeface="Arial"/>
                <a:cs typeface="Arial"/>
                <a:sym typeface="Arial"/>
              </a:rPr>
              <a:t>We will see that every </a:t>
            </a:r>
            <a:r>
              <a:rPr lang="en" sz="1000">
                <a:solidFill>
                  <a:srgbClr val="24292E"/>
                </a:solidFill>
                <a:latin typeface="Consolas"/>
                <a:ea typeface="Consolas"/>
                <a:cs typeface="Consolas"/>
                <a:sym typeface="Consolas"/>
              </a:rPr>
              <a:t>div</a:t>
            </a:r>
            <a:r>
              <a:rPr lang="en" sz="1200">
                <a:solidFill>
                  <a:srgbClr val="24292E"/>
                </a:solidFill>
                <a:highlight>
                  <a:srgbClr val="FFFFFF"/>
                </a:highlight>
                <a:latin typeface="Arial"/>
                <a:ea typeface="Arial"/>
                <a:cs typeface="Arial"/>
                <a:sym typeface="Arial"/>
              </a:rPr>
              <a:t> changes colors</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8C8E5"/>
                </a:solidFill>
                <a:highlight>
                  <a:srgbClr val="FFFFFF"/>
                </a:highlight>
                <a:latin typeface="Arial"/>
                <a:ea typeface="Arial"/>
                <a:cs typeface="Arial"/>
                <a:sym typeface="Arial"/>
              </a:rPr>
              <a:t>Why? </a:t>
            </a:r>
            <a:endParaRPr sz="1200">
              <a:solidFill>
                <a:srgbClr val="28C8E5"/>
              </a:solidFill>
              <a:highlight>
                <a:srgbClr val="FFFFFF"/>
              </a:highlight>
              <a:latin typeface="Arial"/>
              <a:ea typeface="Arial"/>
              <a:cs typeface="Arial"/>
              <a:sym typeface="Arial"/>
            </a:endParaRPr>
          </a:p>
          <a:p>
            <a:pPr indent="-304800" lvl="0" marL="457200" rtl="0" algn="l">
              <a:spcBef>
                <a:spcPts val="12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 have instantiated an event listener on a div that has parent elements which also have event listeners.</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When an event occurs on an element with an event listener, it bubbles up through each of its parent DOM nodes until it reaches the top. We can prevent this behavior by using a method called </a:t>
            </a:r>
            <a:r>
              <a:rPr lang="en" sz="1000">
                <a:solidFill>
                  <a:srgbClr val="24292E"/>
                </a:solidFill>
                <a:latin typeface="Consolas"/>
                <a:ea typeface="Consolas"/>
                <a:cs typeface="Consolas"/>
                <a:sym typeface="Consolas"/>
              </a:rPr>
              <a:t>event.stopPropagation</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 sz="1000">
                <a:solidFill>
                  <a:srgbClr val="24292E"/>
                </a:solidFill>
                <a:latin typeface="Consolas"/>
                <a:ea typeface="Consolas"/>
                <a:cs typeface="Consolas"/>
                <a:sym typeface="Consolas"/>
              </a:rPr>
              <a:t>stopPropagation</a:t>
            </a:r>
            <a:r>
              <a:rPr lang="en" sz="1200">
                <a:solidFill>
                  <a:srgbClr val="24292E"/>
                </a:solidFill>
                <a:highlight>
                  <a:srgbClr val="FFFFFF"/>
                </a:highlight>
                <a:latin typeface="Arial"/>
                <a:ea typeface="Arial"/>
                <a:cs typeface="Arial"/>
                <a:sym typeface="Arial"/>
              </a:rPr>
              <a:t> is taking the click event and preventing it from bubbling </a:t>
            </a:r>
            <a:r>
              <a:rPr i="1" lang="en" sz="1200">
                <a:solidFill>
                  <a:srgbClr val="24292E"/>
                </a:solidFill>
                <a:highlight>
                  <a:srgbClr val="FFFFFF"/>
                </a:highlight>
                <a:latin typeface="Arial"/>
                <a:ea typeface="Arial"/>
                <a:cs typeface="Arial"/>
                <a:sym typeface="Arial"/>
              </a:rPr>
              <a:t>up</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0" lvl="0" marL="0" marR="152400" rtl="0" algn="l">
              <a:lnSpc>
                <a:spcPct val="100000"/>
              </a:lnSpc>
              <a:spcBef>
                <a:spcPts val="1200"/>
              </a:spcBef>
              <a:spcAft>
                <a:spcPts val="0"/>
              </a:spcAft>
              <a:buClr>
                <a:schemeClr val="dk1"/>
              </a:buClr>
              <a:buSzPts val="1100"/>
              <a:buFont typeface="Arial"/>
              <a:buNone/>
            </a:pPr>
            <a:r>
              <a:t/>
            </a:r>
            <a:endParaRPr>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30"/>
          <p:cNvSpPr txBox="1"/>
          <p:nvPr>
            <p:ph type="title"/>
          </p:nvPr>
        </p:nvSpPr>
        <p:spPr>
          <a:xfrm>
            <a:off x="0" y="1850"/>
            <a:ext cx="9144000" cy="9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Morning </a:t>
            </a:r>
            <a:r>
              <a:rPr b="1" lang="en"/>
              <a:t>Check-In ✔</a:t>
            </a:r>
            <a:endParaRPr b="1"/>
          </a:p>
        </p:txBody>
      </p:sp>
      <p:sp>
        <p:nvSpPr>
          <p:cNvPr id="132" name="Google Shape;132;p30"/>
          <p:cNvSpPr txBox="1"/>
          <p:nvPr>
            <p:ph idx="1" type="subTitle"/>
          </p:nvPr>
        </p:nvSpPr>
        <p:spPr>
          <a:xfrm>
            <a:off x="0" y="712825"/>
            <a:ext cx="9144000" cy="244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4292E"/>
              </a:buClr>
              <a:buSzPts val="1400"/>
              <a:buFont typeface="Arial"/>
              <a:buChar char="●"/>
            </a:pPr>
            <a:r>
              <a:rPr lang="en" sz="1400">
                <a:solidFill>
                  <a:srgbClr val="24292E"/>
                </a:solidFill>
                <a:latin typeface="Arial"/>
                <a:ea typeface="Arial"/>
                <a:cs typeface="Arial"/>
                <a:sym typeface="Arial"/>
              </a:rPr>
              <a:t>My function needs to return some number, so let's add a return:</a:t>
            </a:r>
            <a:endParaRPr sz="1400">
              <a:solidFill>
                <a:srgbClr val="24292E"/>
              </a:solidFill>
              <a:latin typeface="Arial"/>
              <a:ea typeface="Arial"/>
              <a:cs typeface="Arial"/>
              <a:sym typeface="Arial"/>
            </a:endParaRPr>
          </a:p>
          <a:p>
            <a:pPr indent="0" lvl="0" marL="0" rtl="0" algn="l">
              <a:spcBef>
                <a:spcPts val="1200"/>
              </a:spcBef>
              <a:spcAft>
                <a:spcPts val="0"/>
              </a:spcAft>
              <a:buNone/>
            </a:pPr>
            <a:r>
              <a:t/>
            </a:r>
            <a:endParaRPr sz="1400">
              <a:solidFill>
                <a:srgbClr val="24292E"/>
              </a:solidFill>
              <a:latin typeface="Arial"/>
              <a:ea typeface="Arial"/>
              <a:cs typeface="Arial"/>
              <a:sym typeface="Arial"/>
            </a:endParaRPr>
          </a:p>
          <a:p>
            <a:pPr indent="0" lvl="0" marL="0" rtl="0" algn="l">
              <a:spcBef>
                <a:spcPts val="1200"/>
              </a:spcBef>
              <a:spcAft>
                <a:spcPts val="0"/>
              </a:spcAft>
              <a:buNone/>
            </a:pPr>
            <a:r>
              <a:t/>
            </a:r>
            <a:endParaRPr sz="1400">
              <a:solidFill>
                <a:srgbClr val="24292E"/>
              </a:solidFill>
              <a:latin typeface="Arial"/>
              <a:ea typeface="Arial"/>
              <a:cs typeface="Arial"/>
              <a:sym typeface="Arial"/>
            </a:endParaRPr>
          </a:p>
          <a:p>
            <a:pPr indent="0" lvl="0" marL="0" rtl="0" algn="l">
              <a:spcBef>
                <a:spcPts val="1200"/>
              </a:spcBef>
              <a:spcAft>
                <a:spcPts val="0"/>
              </a:spcAft>
              <a:buNone/>
            </a:pPr>
            <a:r>
              <a:t/>
            </a:r>
            <a:endParaRPr sz="1400">
              <a:solidFill>
                <a:srgbClr val="24292E"/>
              </a:solidFill>
              <a:latin typeface="Arial"/>
              <a:ea typeface="Arial"/>
              <a:cs typeface="Arial"/>
              <a:sym typeface="Arial"/>
            </a:endParaRPr>
          </a:p>
          <a:p>
            <a:pPr indent="0" lvl="0" marL="0" rtl="0" algn="l">
              <a:spcBef>
                <a:spcPts val="1200"/>
              </a:spcBef>
              <a:spcAft>
                <a:spcPts val="0"/>
              </a:spcAft>
              <a:buNone/>
            </a:pPr>
            <a:r>
              <a:t/>
            </a:r>
            <a:endParaRPr sz="1400">
              <a:solidFill>
                <a:srgbClr val="24292E"/>
              </a:solidFill>
              <a:latin typeface="Arial"/>
              <a:ea typeface="Arial"/>
              <a:cs typeface="Arial"/>
              <a:sym typeface="Arial"/>
            </a:endParaRPr>
          </a:p>
          <a:p>
            <a:pPr indent="-317500" lvl="0" marL="457200" rtl="0" algn="l">
              <a:spcBef>
                <a:spcPts val="1200"/>
              </a:spcBef>
              <a:spcAft>
                <a:spcPts val="0"/>
              </a:spcAft>
              <a:buClr>
                <a:srgbClr val="24292E"/>
              </a:buClr>
              <a:buSzPts val="1400"/>
              <a:buFont typeface="Arial"/>
              <a:buChar char="●"/>
            </a:pPr>
            <a:r>
              <a:rPr lang="en" sz="1400">
                <a:solidFill>
                  <a:srgbClr val="24292E"/>
                </a:solidFill>
                <a:latin typeface="Arial"/>
                <a:ea typeface="Arial"/>
                <a:cs typeface="Arial"/>
                <a:sym typeface="Arial"/>
              </a:rPr>
              <a:t>Find the maximum number in an array, so I need to check every number in the array. I'll use a for loop to iterate through the array.</a:t>
            </a:r>
            <a:endParaRPr sz="1400">
              <a:solidFill>
                <a:srgbClr val="24292E"/>
              </a:solidFill>
              <a:latin typeface="Arial"/>
              <a:ea typeface="Arial"/>
              <a:cs typeface="Arial"/>
              <a:sym typeface="Arial"/>
            </a:endParaRPr>
          </a:p>
          <a:p>
            <a:pPr indent="0" lvl="0" marL="0" rtl="0" algn="l">
              <a:spcBef>
                <a:spcPts val="1200"/>
              </a:spcBef>
              <a:spcAft>
                <a:spcPts val="0"/>
              </a:spcAft>
              <a:buNone/>
            </a:pPr>
            <a:r>
              <a:t/>
            </a:r>
            <a:endParaRPr sz="1400">
              <a:solidFill>
                <a:srgbClr val="24292E"/>
              </a:solidFill>
              <a:latin typeface="Arial"/>
              <a:ea typeface="Arial"/>
              <a:cs typeface="Arial"/>
              <a:sym typeface="Arial"/>
            </a:endParaRPr>
          </a:p>
          <a:p>
            <a:pPr indent="0" lvl="0" marL="457200" rtl="0" algn="l">
              <a:spcBef>
                <a:spcPts val="1200"/>
              </a:spcBef>
              <a:spcAft>
                <a:spcPts val="0"/>
              </a:spcAft>
              <a:buNone/>
            </a:pPr>
            <a:r>
              <a:t/>
            </a:r>
            <a:endParaRPr sz="1400">
              <a:solidFill>
                <a:srgbClr val="24292E"/>
              </a:solidFill>
              <a:latin typeface="Arial"/>
              <a:ea typeface="Arial"/>
              <a:cs typeface="Arial"/>
              <a:sym typeface="Arial"/>
            </a:endParaRPr>
          </a:p>
          <a:p>
            <a:pPr indent="0" lvl="0" marL="457200" rtl="0" algn="l">
              <a:spcBef>
                <a:spcPts val="1200"/>
              </a:spcBef>
              <a:spcAft>
                <a:spcPts val="1200"/>
              </a:spcAft>
              <a:buNone/>
            </a:pPr>
            <a:r>
              <a:t/>
            </a:r>
            <a:endParaRPr sz="1400">
              <a:solidFill>
                <a:srgbClr val="24292E"/>
              </a:solidFill>
              <a:latin typeface="Arial"/>
              <a:ea typeface="Arial"/>
              <a:cs typeface="Arial"/>
              <a:sym typeface="Arial"/>
            </a:endParaRPr>
          </a:p>
        </p:txBody>
      </p:sp>
      <p:pic>
        <p:nvPicPr>
          <p:cNvPr id="133" name="Google Shape;133;p30"/>
          <p:cNvPicPr preferRelativeResize="0"/>
          <p:nvPr/>
        </p:nvPicPr>
        <p:blipFill>
          <a:blip r:embed="rId3">
            <a:alphaModFix/>
          </a:blip>
          <a:stretch>
            <a:fillRect/>
          </a:stretch>
        </p:blipFill>
        <p:spPr>
          <a:xfrm>
            <a:off x="506475" y="1047750"/>
            <a:ext cx="2832876" cy="599551"/>
          </a:xfrm>
          <a:prstGeom prst="rect">
            <a:avLst/>
          </a:prstGeom>
          <a:noFill/>
          <a:ln>
            <a:noFill/>
          </a:ln>
        </p:spPr>
      </p:pic>
      <p:pic>
        <p:nvPicPr>
          <p:cNvPr id="134" name="Google Shape;134;p30"/>
          <p:cNvPicPr preferRelativeResize="0"/>
          <p:nvPr/>
        </p:nvPicPr>
        <p:blipFill>
          <a:blip r:embed="rId4">
            <a:alphaModFix/>
          </a:blip>
          <a:stretch>
            <a:fillRect/>
          </a:stretch>
        </p:blipFill>
        <p:spPr>
          <a:xfrm>
            <a:off x="506475" y="1664425"/>
            <a:ext cx="3182925" cy="927675"/>
          </a:xfrm>
          <a:prstGeom prst="rect">
            <a:avLst/>
          </a:prstGeom>
          <a:noFill/>
          <a:ln>
            <a:noFill/>
          </a:ln>
        </p:spPr>
      </p:pic>
      <p:pic>
        <p:nvPicPr>
          <p:cNvPr id="135" name="Google Shape;135;p30"/>
          <p:cNvPicPr preferRelativeResize="0"/>
          <p:nvPr/>
        </p:nvPicPr>
        <p:blipFill>
          <a:blip r:embed="rId5">
            <a:alphaModFix/>
          </a:blip>
          <a:stretch>
            <a:fillRect/>
          </a:stretch>
        </p:blipFill>
        <p:spPr>
          <a:xfrm>
            <a:off x="5026109" y="3355050"/>
            <a:ext cx="3104990" cy="1507925"/>
          </a:xfrm>
          <a:prstGeom prst="rect">
            <a:avLst/>
          </a:prstGeom>
          <a:noFill/>
          <a:ln>
            <a:noFill/>
          </a:ln>
        </p:spPr>
      </p:pic>
      <p:pic>
        <p:nvPicPr>
          <p:cNvPr id="136" name="Google Shape;136;p30"/>
          <p:cNvPicPr preferRelativeResize="0"/>
          <p:nvPr/>
        </p:nvPicPr>
        <p:blipFill>
          <a:blip r:embed="rId6">
            <a:alphaModFix/>
          </a:blip>
          <a:stretch>
            <a:fillRect/>
          </a:stretch>
        </p:blipFill>
        <p:spPr>
          <a:xfrm>
            <a:off x="506475" y="3355050"/>
            <a:ext cx="4077000" cy="1507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8"/>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Event Bubbling</a:t>
            </a:r>
            <a:endParaRPr/>
          </a:p>
        </p:txBody>
      </p:sp>
      <p:sp>
        <p:nvSpPr>
          <p:cNvPr id="251" name="Google Shape;251;p48"/>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Clr>
                <a:schemeClr val="dk1"/>
              </a:buClr>
              <a:buSzPts val="1100"/>
              <a:buFont typeface="Arial"/>
              <a:buNone/>
            </a:pPr>
            <a:r>
              <a:rPr lang="en" sz="1000">
                <a:solidFill>
                  <a:srgbClr val="000000"/>
                </a:solidFill>
              </a:rPr>
              <a:t>In this activity, we are going to create an image carousel that allows us to cycle through images. </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rPr b="1" lang="en" sz="1000">
                <a:solidFill>
                  <a:srgbClr val="000000"/>
                </a:solidFill>
              </a:rPr>
              <a:t>Instructions</a:t>
            </a:r>
            <a:endParaRPr b="1"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000000"/>
                </a:solidFill>
              </a:rPr>
              <a:t>In a file called `index.html`, create a div that contains two buttons: `previous` and `next`. The carousel should support the following features: </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000000"/>
                </a:solidFill>
              </a:rPr>
              <a:t>  1. When the `next` button is clicked, the image should change to the next image in the array. If the image has reached the end of the array, the image should start over at the start of the array.</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000000"/>
                </a:solidFill>
              </a:rPr>
              <a:t>  2. When the `previous` button is clicked, the image should change to the previous image in the array. If the image has reached the start of the array, the image should start over at the end of the array.</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000000"/>
                </a:solidFill>
              </a:rPr>
              <a:t>  3. When the user clicks on an image, they will be navigated to the url that hosts that image.</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
        <p:nvSpPr>
          <p:cNvPr id="252" name="Google Shape;252;p48"/>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17-Stu_Event_Bubbling/Unsolved</a:t>
            </a:r>
            <a:r>
              <a:rPr lang="en"/>
              <a:t> | 10 mins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9"/>
          <p:cNvSpPr txBox="1"/>
          <p:nvPr>
            <p:ph type="title"/>
          </p:nvPr>
        </p:nvSpPr>
        <p:spPr>
          <a:xfrm>
            <a:off x="1806275" y="699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a:t>
            </a:r>
            <a:r>
              <a:rPr lang="en"/>
              <a:t>: Event Bubbling</a:t>
            </a:r>
            <a:endParaRPr/>
          </a:p>
        </p:txBody>
      </p:sp>
      <p:sp>
        <p:nvSpPr>
          <p:cNvPr id="258" name="Google Shape;258;p49"/>
          <p:cNvSpPr txBox="1"/>
          <p:nvPr>
            <p:ph idx="1" type="body"/>
          </p:nvPr>
        </p:nvSpPr>
        <p:spPr>
          <a:xfrm>
            <a:off x="1577775" y="646750"/>
            <a:ext cx="7609200" cy="3090600"/>
          </a:xfrm>
          <a:prstGeom prst="rect">
            <a:avLst/>
          </a:prstGeom>
        </p:spPr>
        <p:txBody>
          <a:bodyPr anchorCtr="0" anchor="t" bIns="91425" lIns="91425" spcFirstLastPara="1" rIns="91425" wrap="square" tIns="91425">
            <a:noAutofit/>
          </a:bodyPr>
          <a:lstStyle/>
          <a:p>
            <a:pPr indent="-304800" lvl="0" marL="457200" marR="152400" rtl="0" algn="l">
              <a:lnSpc>
                <a:spcPct val="14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First, we initialize our element variables and create an array to hold the links to the images. We also initialize our background image.</a:t>
            </a:r>
            <a:endParaRPr sz="12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box.</a:t>
            </a:r>
            <a:r>
              <a:rPr lang="en" sz="900">
                <a:solidFill>
                  <a:srgbClr val="005CC5"/>
                </a:solidFill>
                <a:highlight>
                  <a:srgbClr val="F6F8FA"/>
                </a:highlight>
                <a:latin typeface="Consolas"/>
                <a:ea typeface="Consolas"/>
                <a:cs typeface="Consolas"/>
                <a:sym typeface="Consolas"/>
              </a:rPr>
              <a:t>style</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backgroundImage</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"url('https://picsum.photos/300/200')"</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D73A49"/>
                </a:solidFill>
                <a:highlight>
                  <a:srgbClr val="F6F8FA"/>
                </a:highlight>
                <a:latin typeface="Consolas"/>
                <a:ea typeface="Consolas"/>
                <a:cs typeface="Consolas"/>
                <a:sym typeface="Consolas"/>
              </a:rPr>
              <a:t>var</a:t>
            </a:r>
            <a:r>
              <a:rPr lang="en" sz="900">
                <a:solidFill>
                  <a:srgbClr val="24292E"/>
                </a:solidFill>
                <a:highlight>
                  <a:srgbClr val="F6F8FA"/>
                </a:highlight>
                <a:latin typeface="Consolas"/>
                <a:ea typeface="Consolas"/>
                <a:cs typeface="Consolas"/>
                <a:sym typeface="Consolas"/>
              </a:rPr>
              <a:t> index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0</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D73A49"/>
                </a:solidFill>
                <a:highlight>
                  <a:srgbClr val="F6F8FA"/>
                </a:highlight>
                <a:latin typeface="Consolas"/>
                <a:ea typeface="Consolas"/>
                <a:cs typeface="Consolas"/>
                <a:sym typeface="Consolas"/>
              </a:rPr>
              <a:t>var</a:t>
            </a:r>
            <a:r>
              <a:rPr lang="en" sz="900">
                <a:solidFill>
                  <a:srgbClr val="24292E"/>
                </a:solidFill>
                <a:highlight>
                  <a:srgbClr val="F6F8FA"/>
                </a:highlight>
                <a:latin typeface="Consolas"/>
                <a:ea typeface="Consolas"/>
                <a:cs typeface="Consolas"/>
                <a:sym typeface="Consolas"/>
              </a:rPr>
              <a:t> images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"https://picsum.photos/300/200"</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"https://picsum.photos/300/201"</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"https://picsum.photos/300/202"</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"https://picsum.photos/300/203"</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298450" lvl="0" marL="457200" marR="152400" rtl="0" algn="l">
              <a:lnSpc>
                <a:spcPct val="100000"/>
              </a:lnSpc>
              <a:spcBef>
                <a:spcPts val="0"/>
              </a:spcBef>
              <a:spcAft>
                <a:spcPts val="0"/>
              </a:spcAft>
              <a:buClr>
                <a:srgbClr val="24292E"/>
              </a:buClr>
              <a:buSzPts val="1100"/>
              <a:buChar char="●"/>
            </a:pPr>
            <a:r>
              <a:rPr lang="en" sz="1200">
                <a:solidFill>
                  <a:srgbClr val="24292E"/>
                </a:solidFill>
                <a:highlight>
                  <a:srgbClr val="FFFFFF"/>
                </a:highlight>
                <a:latin typeface="Arial"/>
                <a:ea typeface="Arial"/>
                <a:cs typeface="Arial"/>
                <a:sym typeface="Arial"/>
              </a:rPr>
              <a:t>When the image container is clicked, we use </a:t>
            </a:r>
            <a:r>
              <a:rPr lang="en" sz="1000">
                <a:solidFill>
                  <a:srgbClr val="24292E"/>
                </a:solidFill>
                <a:latin typeface="Consolas"/>
                <a:ea typeface="Consolas"/>
                <a:cs typeface="Consolas"/>
                <a:sym typeface="Consolas"/>
              </a:rPr>
              <a:t>window.location.href</a:t>
            </a:r>
            <a:r>
              <a:rPr lang="en" sz="1200">
                <a:solidFill>
                  <a:srgbClr val="24292E"/>
                </a:solidFill>
                <a:highlight>
                  <a:srgbClr val="FFFFFF"/>
                </a:highlight>
                <a:latin typeface="Arial"/>
                <a:ea typeface="Arial"/>
                <a:cs typeface="Arial"/>
                <a:sym typeface="Arial"/>
              </a:rPr>
              <a:t> to navigate the browser to the url that hosts the image.</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box.</a:t>
            </a:r>
            <a:r>
              <a:rPr lang="en" sz="900">
                <a:solidFill>
                  <a:srgbClr val="6F42C1"/>
                </a:solidFill>
                <a:highlight>
                  <a:srgbClr val="F6F8FA"/>
                </a:highlight>
                <a:latin typeface="Consolas"/>
                <a:ea typeface="Consolas"/>
                <a:cs typeface="Consolas"/>
                <a:sym typeface="Consolas"/>
              </a:rPr>
              <a:t>onclick</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function</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event</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window</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location</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href</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images[index];</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298450" lvl="0" marL="457200" marR="152400" rtl="0" algn="l">
              <a:lnSpc>
                <a:spcPct val="145000"/>
              </a:lnSpc>
              <a:spcBef>
                <a:spcPts val="0"/>
              </a:spcBef>
              <a:spcAft>
                <a:spcPts val="0"/>
              </a:spcAft>
              <a:buClr>
                <a:srgbClr val="24292E"/>
              </a:buClr>
              <a:buSzPts val="1100"/>
              <a:buChar char="●"/>
            </a:pPr>
            <a:r>
              <a:rPr lang="en" sz="1200">
                <a:solidFill>
                  <a:srgbClr val="24292E"/>
                </a:solidFill>
                <a:highlight>
                  <a:srgbClr val="FFFFFF"/>
                </a:highlight>
                <a:latin typeface="Arial"/>
                <a:ea typeface="Arial"/>
                <a:cs typeface="Arial"/>
                <a:sym typeface="Arial"/>
              </a:rPr>
              <a:t>Next, we set up the </a:t>
            </a:r>
            <a:r>
              <a:rPr lang="en" sz="1000">
                <a:solidFill>
                  <a:srgbClr val="24292E"/>
                </a:solidFill>
                <a:latin typeface="Consolas"/>
                <a:ea typeface="Consolas"/>
                <a:cs typeface="Consolas"/>
                <a:sym typeface="Consolas"/>
              </a:rPr>
              <a:t>navigate</a:t>
            </a:r>
            <a:r>
              <a:rPr lang="en" sz="1200">
                <a:solidFill>
                  <a:srgbClr val="24292E"/>
                </a:solidFill>
                <a:highlight>
                  <a:srgbClr val="FFFFFF"/>
                </a:highlight>
                <a:latin typeface="Arial"/>
                <a:ea typeface="Arial"/>
                <a:cs typeface="Arial"/>
                <a:sym typeface="Arial"/>
              </a:rPr>
              <a:t> function, which handles click events on both the </a:t>
            </a:r>
            <a:r>
              <a:rPr lang="en" sz="1000">
                <a:solidFill>
                  <a:srgbClr val="24292E"/>
                </a:solidFill>
                <a:latin typeface="Consolas"/>
                <a:ea typeface="Consolas"/>
                <a:cs typeface="Consolas"/>
                <a:sym typeface="Consolas"/>
              </a:rPr>
              <a:t>previous</a:t>
            </a:r>
            <a:r>
              <a:rPr lang="en" sz="1200">
                <a:solidFill>
                  <a:srgbClr val="24292E"/>
                </a:solidFill>
                <a:highlight>
                  <a:srgbClr val="FFFFFF"/>
                </a:highlight>
                <a:latin typeface="Arial"/>
                <a:ea typeface="Arial"/>
                <a:cs typeface="Arial"/>
                <a:sym typeface="Arial"/>
              </a:rPr>
              <a:t> and </a:t>
            </a:r>
            <a:r>
              <a:rPr lang="en" sz="1000">
                <a:solidFill>
                  <a:srgbClr val="24292E"/>
                </a:solidFill>
                <a:latin typeface="Consolas"/>
                <a:ea typeface="Consolas"/>
                <a:cs typeface="Consolas"/>
                <a:sym typeface="Consolas"/>
              </a:rPr>
              <a:t>next</a:t>
            </a:r>
            <a:r>
              <a:rPr lang="en" sz="1200">
                <a:solidFill>
                  <a:srgbClr val="24292E"/>
                </a:solidFill>
                <a:highlight>
                  <a:srgbClr val="FFFFFF"/>
                </a:highlight>
                <a:latin typeface="Arial"/>
                <a:ea typeface="Arial"/>
                <a:cs typeface="Arial"/>
                <a:sym typeface="Arial"/>
              </a:rPr>
              <a:t> buttons. Alternatively, students may have created two separate functions to handle each button click.</a:t>
            </a:r>
            <a:endParaRPr sz="12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D73A49"/>
                </a:solidFill>
                <a:highlight>
                  <a:srgbClr val="F6F8FA"/>
                </a:highlight>
                <a:latin typeface="Consolas"/>
                <a:ea typeface="Consolas"/>
                <a:cs typeface="Consolas"/>
                <a:sym typeface="Consolas"/>
              </a:rPr>
              <a:t>function</a:t>
            </a:r>
            <a:r>
              <a:rPr lang="en" sz="900">
                <a:solidFill>
                  <a:srgbClr val="24292E"/>
                </a:solidFill>
                <a:highlight>
                  <a:srgbClr val="F6F8FA"/>
                </a:highlight>
                <a:latin typeface="Consolas"/>
                <a:ea typeface="Consolas"/>
                <a:cs typeface="Consolas"/>
                <a:sym typeface="Consolas"/>
              </a:rPr>
              <a:t> </a:t>
            </a:r>
            <a:r>
              <a:rPr lang="en" sz="900">
                <a:solidFill>
                  <a:srgbClr val="6F42C1"/>
                </a:solidFill>
                <a:highlight>
                  <a:srgbClr val="F6F8FA"/>
                </a:highlight>
                <a:latin typeface="Consolas"/>
                <a:ea typeface="Consolas"/>
                <a:cs typeface="Consolas"/>
                <a:sym typeface="Consolas"/>
              </a:rPr>
              <a:t>navigate</a:t>
            </a:r>
            <a:r>
              <a:rPr lang="en" sz="900">
                <a:solidFill>
                  <a:srgbClr val="24292E"/>
                </a:solidFill>
                <a:highlight>
                  <a:srgbClr val="F6F8FA"/>
                </a:highlight>
                <a:latin typeface="Consolas"/>
                <a:ea typeface="Consolas"/>
                <a:cs typeface="Consolas"/>
                <a:sym typeface="Consolas"/>
              </a:rPr>
              <a:t>(direction)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index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index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direction;</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if</a:t>
            </a:r>
            <a:r>
              <a:rPr lang="en" sz="900">
                <a:solidFill>
                  <a:srgbClr val="24292E"/>
                </a:solidFill>
                <a:highlight>
                  <a:srgbClr val="F6F8FA"/>
                </a:highlight>
                <a:latin typeface="Consolas"/>
                <a:ea typeface="Consolas"/>
                <a:cs typeface="Consolas"/>
                <a:sym typeface="Consolas"/>
              </a:rPr>
              <a:t> (direction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1</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&amp;&amp;</a:t>
            </a:r>
            <a:r>
              <a:rPr lang="en" sz="900">
                <a:solidFill>
                  <a:srgbClr val="24292E"/>
                </a:solidFill>
                <a:highlight>
                  <a:srgbClr val="F6F8FA"/>
                </a:highlight>
                <a:latin typeface="Consolas"/>
                <a:ea typeface="Consolas"/>
                <a:cs typeface="Consolas"/>
                <a:sym typeface="Consolas"/>
              </a:rPr>
              <a:t> index </a:t>
            </a:r>
            <a:r>
              <a:rPr lang="en" sz="900">
                <a:solidFill>
                  <a:srgbClr val="D73A49"/>
                </a:solidFill>
                <a:highlight>
                  <a:srgbClr val="F6F8FA"/>
                </a:highlight>
                <a:latin typeface="Consolas"/>
                <a:ea typeface="Consolas"/>
                <a:cs typeface="Consolas"/>
                <a:sym typeface="Consolas"/>
              </a:rPr>
              <a:t>&lt;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0</a:t>
            </a:r>
            <a:r>
              <a:rPr lang="en" sz="900">
                <a:solidFill>
                  <a:srgbClr val="24292E"/>
                </a:solidFill>
                <a:highlight>
                  <a:srgbClr val="F6F8FA"/>
                </a:highlight>
                <a:latin typeface="Consolas"/>
                <a:ea typeface="Consolas"/>
                <a:cs typeface="Consolas"/>
                <a:sym typeface="Consolas"/>
              </a:rPr>
              <a:t>) {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index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length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1</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if</a:t>
            </a:r>
            <a:r>
              <a:rPr lang="en" sz="900">
                <a:solidFill>
                  <a:srgbClr val="24292E"/>
                </a:solidFill>
                <a:highlight>
                  <a:srgbClr val="F6F8FA"/>
                </a:highlight>
                <a:latin typeface="Consolas"/>
                <a:ea typeface="Consolas"/>
                <a:cs typeface="Consolas"/>
                <a:sym typeface="Consolas"/>
              </a:rPr>
              <a:t> (direction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1</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&amp;&amp;</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images[index]) {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index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0</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current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"url('"</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images[index]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box.</a:t>
            </a:r>
            <a:r>
              <a:rPr lang="en" sz="900">
                <a:solidFill>
                  <a:srgbClr val="005CC5"/>
                </a:solidFill>
                <a:highlight>
                  <a:srgbClr val="F6F8FA"/>
                </a:highlight>
                <a:latin typeface="Consolas"/>
                <a:ea typeface="Consolas"/>
                <a:cs typeface="Consolas"/>
                <a:sym typeface="Consolas"/>
              </a:rPr>
              <a:t>style</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backgroundImage</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current;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50"/>
          <p:cNvSpPr txBox="1"/>
          <p:nvPr>
            <p:ph type="title"/>
          </p:nvPr>
        </p:nvSpPr>
        <p:spPr>
          <a:xfrm>
            <a:off x="1806275" y="699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Event Bubbling</a:t>
            </a:r>
            <a:endParaRPr/>
          </a:p>
        </p:txBody>
      </p:sp>
      <p:sp>
        <p:nvSpPr>
          <p:cNvPr id="264" name="Google Shape;264;p50"/>
          <p:cNvSpPr txBox="1"/>
          <p:nvPr>
            <p:ph idx="1" type="body"/>
          </p:nvPr>
        </p:nvSpPr>
        <p:spPr>
          <a:xfrm>
            <a:off x="1577775" y="646750"/>
            <a:ext cx="7609200" cy="3090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 add an event listener to each button, calling </a:t>
            </a:r>
            <a:r>
              <a:rPr lang="en" sz="1000">
                <a:solidFill>
                  <a:srgbClr val="24292E"/>
                </a:solidFill>
                <a:highlight>
                  <a:srgbClr val="FFFFFF"/>
                </a:highlight>
                <a:latin typeface="Consolas"/>
                <a:ea typeface="Consolas"/>
                <a:cs typeface="Consolas"/>
                <a:sym typeface="Consolas"/>
              </a:rPr>
              <a:t>event.stopPropagation();</a:t>
            </a:r>
            <a:r>
              <a:rPr lang="en" sz="1200">
                <a:solidFill>
                  <a:srgbClr val="24292E"/>
                </a:solidFill>
                <a:highlight>
                  <a:srgbClr val="FFFFFF"/>
                </a:highlight>
                <a:latin typeface="Arial"/>
                <a:ea typeface="Arial"/>
                <a:cs typeface="Arial"/>
                <a:sym typeface="Arial"/>
              </a:rPr>
              <a:t> to prevent the click event from bubbling up to our image container.</a:t>
            </a:r>
            <a:endParaRPr sz="1200">
              <a:solidFill>
                <a:srgbClr val="24292E"/>
              </a:solidFill>
              <a:highlight>
                <a:srgbClr val="FFFFFF"/>
              </a:highlight>
              <a:latin typeface="Arial"/>
              <a:ea typeface="Arial"/>
              <a:cs typeface="Arial"/>
              <a:sym typeface="Arial"/>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next.</a:t>
            </a:r>
            <a:r>
              <a:rPr lang="en" sz="1000">
                <a:solidFill>
                  <a:srgbClr val="005CC5"/>
                </a:solidFill>
                <a:highlight>
                  <a:srgbClr val="F6F8FA"/>
                </a:highlight>
                <a:latin typeface="Consolas"/>
                <a:ea typeface="Consolas"/>
                <a:cs typeface="Consolas"/>
                <a:sym typeface="Consolas"/>
              </a:rPr>
              <a:t>addEventListener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"click"</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stopPropagation</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navigate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1</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prev.</a:t>
            </a:r>
            <a:r>
              <a:rPr lang="en" sz="1000">
                <a:solidFill>
                  <a:srgbClr val="005CC5"/>
                </a:solidFill>
                <a:highlight>
                  <a:srgbClr val="F6F8FA"/>
                </a:highlight>
                <a:latin typeface="Consolas"/>
                <a:ea typeface="Consolas"/>
                <a:cs typeface="Consolas"/>
                <a:sym typeface="Consolas"/>
              </a:rPr>
              <a:t>addEventListener</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"click"</a:t>
            </a:r>
            <a:r>
              <a:rPr lang="en" sz="1000">
                <a:solidFill>
                  <a:srgbClr val="24292E"/>
                </a:solidFill>
                <a:highlight>
                  <a:srgbClr val="F6F8FA"/>
                </a:highlight>
                <a:latin typeface="Consolas"/>
                <a:ea typeface="Consolas"/>
                <a:cs typeface="Consolas"/>
                <a:sym typeface="Consolas"/>
              </a:rPr>
              <a:t>, </a:t>
            </a:r>
            <a:r>
              <a:rPr lang="en" sz="1000">
                <a:solidFill>
                  <a:srgbClr val="D73A49"/>
                </a:solidFill>
                <a:highlight>
                  <a:srgbClr val="F6F8FA"/>
                </a:highlight>
                <a:latin typeface="Consolas"/>
                <a:ea typeface="Consolas"/>
                <a:cs typeface="Consolas"/>
                <a:sym typeface="Consolas"/>
              </a:rPr>
              <a:t>function</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event</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stopPropagation</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6F42C1"/>
                </a:solidFill>
                <a:highlight>
                  <a:srgbClr val="F6F8FA"/>
                </a:highlight>
                <a:latin typeface="Consolas"/>
                <a:ea typeface="Consolas"/>
                <a:cs typeface="Consolas"/>
                <a:sym typeface="Consolas"/>
              </a:rPr>
              <a:t>navigate</a:t>
            </a:r>
            <a:r>
              <a:rPr lang="en" sz="1000">
                <a:solidFill>
                  <a:srgbClr val="24292E"/>
                </a:solidFill>
                <a:highlight>
                  <a:srgbClr val="F6F8FA"/>
                </a:highlight>
                <a:latin typeface="Consolas"/>
                <a:ea typeface="Consolas"/>
                <a:cs typeface="Consolas"/>
                <a:sym typeface="Consolas"/>
              </a:rPr>
              <a:t>(</a:t>
            </a:r>
            <a:r>
              <a:rPr lang="en" sz="1000">
                <a:solidFill>
                  <a:srgbClr val="D73A49"/>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1</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marR="152400" rtl="0" algn="l">
              <a:lnSpc>
                <a:spcPct val="100000"/>
              </a:lnSpc>
              <a:spcBef>
                <a:spcPts val="0"/>
              </a:spcBef>
              <a:spcAft>
                <a:spcPts val="0"/>
              </a:spcAft>
              <a:buNone/>
            </a:pPr>
            <a:r>
              <a:rPr lang="en" sz="1000">
                <a:solidFill>
                  <a:srgbClr val="6F42C1"/>
                </a:solidFill>
                <a:highlight>
                  <a:srgbClr val="F6F8FA"/>
                </a:highlight>
                <a:latin typeface="Consolas"/>
                <a:ea typeface="Consolas"/>
                <a:cs typeface="Consolas"/>
                <a:sym typeface="Consolas"/>
              </a:rPr>
              <a:t>    navigate</a:t>
            </a:r>
            <a:r>
              <a:rPr lang="en" sz="1000">
                <a:solidFill>
                  <a:srgbClr val="24292E"/>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0</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45720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0"/>
              </a:spcBef>
              <a:spcAft>
                <a:spcPts val="0"/>
              </a:spcAft>
              <a:buClr>
                <a:schemeClr val="dk1"/>
              </a:buClr>
              <a:buSzPts val="1100"/>
              <a:buFont typeface="Arial"/>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Clr>
                <a:schemeClr val="dk1"/>
              </a:buClr>
              <a:buSzPts val="1100"/>
              <a:buFont typeface="Arial"/>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51"/>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 Delegation Demo</a:t>
            </a:r>
            <a:endParaRPr/>
          </a:p>
        </p:txBody>
      </p:sp>
      <p:sp>
        <p:nvSpPr>
          <p:cNvPr id="270" name="Google Shape;270;p51"/>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rgbClr val="28C8E5"/>
                </a:solidFill>
                <a:highlight>
                  <a:srgbClr val="FFFFFF"/>
                </a:highlight>
                <a:latin typeface="Arial"/>
                <a:ea typeface="Arial"/>
                <a:cs typeface="Arial"/>
                <a:sym typeface="Arial"/>
              </a:rPr>
              <a:t>What if we need to assign event listeners to several objects on the page? Is there a way that we can easily handle all of these events without duplicating code?</a:t>
            </a:r>
            <a:endParaRPr sz="1200">
              <a:solidFill>
                <a:srgbClr val="28C8E5"/>
              </a:solidFill>
              <a:highlight>
                <a:srgbClr val="FFFFFF"/>
              </a:highlight>
              <a:latin typeface="Arial"/>
              <a:ea typeface="Arial"/>
              <a:cs typeface="Arial"/>
              <a:sym typeface="Arial"/>
            </a:endParaRPr>
          </a:p>
          <a:p>
            <a:pPr indent="0" lvl="0" marL="0" rtl="0" algn="l">
              <a:spcBef>
                <a:spcPts val="1200"/>
              </a:spcBef>
              <a:spcAft>
                <a:spcPts val="0"/>
              </a:spcAft>
              <a:buNone/>
            </a:pPr>
            <a:r>
              <a:rPr lang="en" sz="1000">
                <a:solidFill>
                  <a:srgbClr val="24292E"/>
                </a:solidFill>
                <a:latin typeface="Consolas"/>
                <a:ea typeface="Consolas"/>
                <a:cs typeface="Consolas"/>
                <a:sym typeface="Consolas"/>
              </a:rPr>
              <a:t>Index.html</a:t>
            </a:r>
            <a:endParaRPr sz="1000">
              <a:solidFill>
                <a:srgbClr val="24292E"/>
              </a:solidFill>
              <a:latin typeface="Consolas"/>
              <a:ea typeface="Consolas"/>
              <a:cs typeface="Consolas"/>
              <a:sym typeface="Consolas"/>
            </a:endParaRPr>
          </a:p>
          <a:p>
            <a:pPr indent="0" lvl="0" marL="0" rtl="0" algn="l">
              <a:spcBef>
                <a:spcPts val="1200"/>
              </a:spcBef>
              <a:spcAft>
                <a:spcPts val="0"/>
              </a:spcAft>
              <a:buNone/>
            </a:pPr>
            <a:r>
              <a:rPr lang="en" sz="1200">
                <a:solidFill>
                  <a:srgbClr val="28C8E5"/>
                </a:solidFill>
                <a:highlight>
                  <a:srgbClr val="FFFFFF"/>
                </a:highlight>
                <a:latin typeface="Arial"/>
                <a:ea typeface="Arial"/>
                <a:cs typeface="Arial"/>
                <a:sym typeface="Arial"/>
              </a:rPr>
              <a:t>Where they would set up the event listeners?</a:t>
            </a:r>
            <a:endParaRPr sz="1200">
              <a:solidFill>
                <a:srgbClr val="28C8E5"/>
              </a:solidFill>
              <a:highlight>
                <a:srgbClr val="FFFFFF"/>
              </a:highlight>
              <a:latin typeface="Arial"/>
              <a:ea typeface="Arial"/>
              <a:cs typeface="Arial"/>
              <a:sym typeface="Arial"/>
            </a:endParaRPr>
          </a:p>
          <a:p>
            <a:pPr indent="0" lvl="0" marL="0" rtl="0" algn="l">
              <a:spcBef>
                <a:spcPts val="300"/>
              </a:spcBef>
              <a:spcAft>
                <a:spcPts val="0"/>
              </a:spcAft>
              <a:buNone/>
            </a:pPr>
            <a:r>
              <a:rPr lang="en" sz="1000">
                <a:solidFill>
                  <a:srgbClr val="24292E"/>
                </a:solidFill>
                <a:latin typeface="Consolas"/>
                <a:ea typeface="Consolas"/>
                <a:cs typeface="Consolas"/>
                <a:sym typeface="Consolas"/>
              </a:rPr>
              <a:t>Script.js</a:t>
            </a:r>
            <a:endParaRPr sz="1000">
              <a:solidFill>
                <a:srgbClr val="24292E"/>
              </a:solidFill>
              <a:latin typeface="Consolas"/>
              <a:ea typeface="Consolas"/>
              <a:cs typeface="Consolas"/>
              <a:sym typeface="Consolas"/>
            </a:endParaRPr>
          </a:p>
          <a:p>
            <a:pPr indent="0" lvl="0" marL="0" rtl="0" algn="l">
              <a:spcBef>
                <a:spcPts val="300"/>
              </a:spcBef>
              <a:spcAft>
                <a:spcPts val="0"/>
              </a:spcAft>
              <a:buNone/>
            </a:pPr>
            <a:r>
              <a:rPr lang="en" sz="1200">
                <a:solidFill>
                  <a:srgbClr val="24292E"/>
                </a:solidFill>
                <a:highlight>
                  <a:srgbClr val="FFFFFF"/>
                </a:highlight>
                <a:latin typeface="Arial"/>
                <a:ea typeface="Arial"/>
                <a:cs typeface="Arial"/>
                <a:sym typeface="Arial"/>
              </a:rPr>
              <a:t>Note that the event listener was added to the entire list. Then, within the callback, </a:t>
            </a:r>
            <a:r>
              <a:rPr b="1" lang="en" sz="1200">
                <a:solidFill>
                  <a:srgbClr val="24292E"/>
                </a:solidFill>
                <a:highlight>
                  <a:srgbClr val="FFFFFF"/>
                </a:highlight>
                <a:latin typeface="Arial"/>
                <a:ea typeface="Arial"/>
                <a:cs typeface="Arial"/>
                <a:sym typeface="Arial"/>
              </a:rPr>
              <a:t>we determine whether or not the clicked item was a button or not by using </a:t>
            </a:r>
            <a:r>
              <a:rPr b="1" lang="en" sz="1000">
                <a:solidFill>
                  <a:srgbClr val="24292E"/>
                </a:solidFill>
                <a:latin typeface="Consolas"/>
                <a:ea typeface="Consolas"/>
                <a:cs typeface="Consolas"/>
                <a:sym typeface="Consolas"/>
              </a:rPr>
              <a:t>event.target.nodeName</a:t>
            </a:r>
            <a:r>
              <a:rPr b="1" lang="en" sz="1200">
                <a:solidFill>
                  <a:srgbClr val="24292E"/>
                </a:solidFill>
                <a:highlight>
                  <a:srgbClr val="FFFFFF"/>
                </a:highlight>
                <a:latin typeface="Arial"/>
                <a:ea typeface="Arial"/>
                <a:cs typeface="Arial"/>
                <a:sym typeface="Arial"/>
              </a:rPr>
              <a:t>.</a:t>
            </a:r>
            <a:r>
              <a:rPr lang="en" sz="1200">
                <a:solidFill>
                  <a:srgbClr val="24292E"/>
                </a:solidFill>
                <a:highlight>
                  <a:srgbClr val="FFFFFF"/>
                </a:highlight>
                <a:latin typeface="Arial"/>
                <a:ea typeface="Arial"/>
                <a:cs typeface="Arial"/>
                <a:sym typeface="Arial"/>
              </a:rPr>
              <a:t> </a:t>
            </a:r>
            <a:r>
              <a:rPr lang="en" sz="1200" u="sng">
                <a:solidFill>
                  <a:srgbClr val="24292E"/>
                </a:solidFill>
                <a:highlight>
                  <a:srgbClr val="FFFFFF"/>
                </a:highlight>
                <a:latin typeface="Arial"/>
                <a:ea typeface="Arial"/>
                <a:cs typeface="Arial"/>
                <a:sym typeface="Arial"/>
              </a:rPr>
              <a:t>This technique is known as event delegation</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rPr lang="en" sz="1200">
                <a:solidFill>
                  <a:srgbClr val="24292E"/>
                </a:solidFill>
                <a:highlight>
                  <a:srgbClr val="FFFFFF"/>
                </a:highlight>
                <a:latin typeface="Arial"/>
                <a:ea typeface="Arial"/>
                <a:cs typeface="Arial"/>
                <a:sym typeface="Arial"/>
              </a:rPr>
              <a:t>Instead of writing a for loop and adding event listeners to every button element, we added an event listener to its parent element. </a:t>
            </a:r>
            <a:endParaRPr sz="1200">
              <a:solidFill>
                <a:srgbClr val="24292E"/>
              </a:solidFill>
              <a:highlight>
                <a:srgbClr val="FFFFFF"/>
              </a:highlight>
              <a:latin typeface="Arial"/>
              <a:ea typeface="Arial"/>
              <a:cs typeface="Arial"/>
              <a:sym typeface="Arial"/>
            </a:endParaRPr>
          </a:p>
          <a:p>
            <a:pPr indent="-298450" lvl="0" marL="457200" rtl="0" algn="l">
              <a:spcBef>
                <a:spcPts val="300"/>
              </a:spcBef>
              <a:spcAft>
                <a:spcPts val="0"/>
              </a:spcAft>
              <a:buClr>
                <a:srgbClr val="24292E"/>
              </a:buClr>
              <a:buSzPts val="1100"/>
              <a:buChar char="●"/>
            </a:pPr>
            <a:r>
              <a:rPr lang="en" sz="1200">
                <a:solidFill>
                  <a:srgbClr val="24292E"/>
                </a:solidFill>
                <a:highlight>
                  <a:srgbClr val="FFFFFF"/>
                </a:highlight>
                <a:latin typeface="Arial"/>
                <a:ea typeface="Arial"/>
                <a:cs typeface="Arial"/>
                <a:sym typeface="Arial"/>
              </a:rPr>
              <a:t>Simplify our code</a:t>
            </a:r>
            <a:endParaRPr sz="1200">
              <a:solidFill>
                <a:srgbClr val="24292E"/>
              </a:solidFill>
              <a:highlight>
                <a:srgbClr val="FFFFFF"/>
              </a:highlight>
              <a:latin typeface="Arial"/>
              <a:ea typeface="Arial"/>
              <a:cs typeface="Arial"/>
              <a:sym typeface="Arial"/>
            </a:endParaRPr>
          </a:p>
          <a:p>
            <a:pPr indent="-298450" lvl="0" marL="457200" rtl="0" algn="l">
              <a:spcBef>
                <a:spcPts val="0"/>
              </a:spcBef>
              <a:spcAft>
                <a:spcPts val="0"/>
              </a:spcAft>
              <a:buClr>
                <a:srgbClr val="24292E"/>
              </a:buClr>
              <a:buSzPts val="1100"/>
              <a:buChar char="●"/>
            </a:pPr>
            <a:r>
              <a:rPr lang="en" sz="1200">
                <a:solidFill>
                  <a:srgbClr val="24292E"/>
                </a:solidFill>
                <a:highlight>
                  <a:srgbClr val="FFFFFF"/>
                </a:highlight>
                <a:latin typeface="Arial"/>
                <a:ea typeface="Arial"/>
                <a:cs typeface="Arial"/>
                <a:sym typeface="Arial"/>
              </a:rPr>
              <a:t>In some cases, it reduces the need for </a:t>
            </a:r>
            <a:r>
              <a:rPr lang="en" sz="1000">
                <a:solidFill>
                  <a:srgbClr val="24292E"/>
                </a:solidFill>
                <a:latin typeface="Consolas"/>
                <a:ea typeface="Consolas"/>
                <a:cs typeface="Consolas"/>
                <a:sym typeface="Consolas"/>
              </a:rPr>
              <a:t>event.stopPropagation</a:t>
            </a:r>
            <a:r>
              <a:rPr lang="en" sz="1200">
                <a:solidFill>
                  <a:srgbClr val="24292E"/>
                </a:solidFill>
                <a:highlight>
                  <a:srgbClr val="FFFFFF"/>
                </a:highlight>
                <a:latin typeface="Arial"/>
                <a:ea typeface="Arial"/>
                <a:cs typeface="Arial"/>
                <a:sym typeface="Arial"/>
              </a:rPr>
              <a:t>. Ex: If click events from a child element is triggering the event on its parent, we can set up a conditional that identifies the </a:t>
            </a:r>
            <a:r>
              <a:rPr lang="en" sz="1000">
                <a:solidFill>
                  <a:srgbClr val="24292E"/>
                </a:solidFill>
                <a:latin typeface="Consolas"/>
                <a:ea typeface="Consolas"/>
                <a:cs typeface="Consolas"/>
                <a:sym typeface="Consolas"/>
              </a:rPr>
              <a:t>target</a:t>
            </a:r>
            <a:r>
              <a:rPr lang="en" sz="1200">
                <a:solidFill>
                  <a:srgbClr val="24292E"/>
                </a:solidFill>
                <a:highlight>
                  <a:srgbClr val="FFFFFF"/>
                </a:highlight>
                <a:latin typeface="Arial"/>
                <a:ea typeface="Arial"/>
                <a:cs typeface="Arial"/>
                <a:sym typeface="Arial"/>
              </a:rPr>
              <a:t>, then executes a callback accordingly.</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t/>
            </a:r>
            <a:endParaRPr sz="1000">
              <a:solidFill>
                <a:srgbClr val="24292E"/>
              </a:solidFill>
              <a:latin typeface="Consolas"/>
              <a:ea typeface="Consolas"/>
              <a:cs typeface="Consolas"/>
              <a:sym typeface="Consolas"/>
            </a:endParaRPr>
          </a:p>
          <a:p>
            <a:pPr indent="0" lvl="0" marL="0" marR="152400" rtl="0" algn="l">
              <a:lnSpc>
                <a:spcPct val="100000"/>
              </a:lnSpc>
              <a:spcBef>
                <a:spcPts val="1200"/>
              </a:spcBef>
              <a:spcAft>
                <a:spcPts val="0"/>
              </a:spcAft>
              <a:buClr>
                <a:schemeClr val="dk1"/>
              </a:buClr>
              <a:buSzPts val="1100"/>
              <a:buFont typeface="Arial"/>
              <a:buNone/>
            </a:pPr>
            <a:r>
              <a:t/>
            </a:r>
            <a:endParaRPr>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
        <p:nvSpPr>
          <p:cNvPr id="271" name="Google Shape;271;p51"/>
          <p:cNvSpPr txBox="1"/>
          <p:nvPr/>
        </p:nvSpPr>
        <p:spPr>
          <a:xfrm>
            <a:off x="1915800" y="981025"/>
            <a:ext cx="6616800" cy="2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24292E"/>
                </a:solidFill>
                <a:highlight>
                  <a:srgbClr val="FFFFFF"/>
                </a:highlight>
              </a:rPr>
              <a:t>Event Delegation: The technique of listening for events on a parent element, then delegating those events differently, depending on the target.</a:t>
            </a:r>
            <a:endParaRPr b="1">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52"/>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Event Delegation</a:t>
            </a:r>
            <a:endParaRPr/>
          </a:p>
        </p:txBody>
      </p:sp>
      <p:sp>
        <p:nvSpPr>
          <p:cNvPr id="277" name="Google Shape;277;p52"/>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sz="1000">
                <a:solidFill>
                  <a:srgbClr val="000000"/>
                </a:solidFill>
              </a:rPr>
              <a:t>In this activity, we are going to create a friends list that allows us to edit information about that friend in a modal.</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292100" lvl="0" marL="457200" marR="152400" rtl="0" algn="l">
              <a:lnSpc>
                <a:spcPct val="100000"/>
              </a:lnSpc>
              <a:spcBef>
                <a:spcPts val="0"/>
              </a:spcBef>
              <a:spcAft>
                <a:spcPts val="0"/>
              </a:spcAft>
              <a:buClr>
                <a:srgbClr val="000000"/>
              </a:buClr>
              <a:buSzPts val="1000"/>
              <a:buChar char="●"/>
            </a:pPr>
            <a:r>
              <a:rPr lang="en" sz="1000">
                <a:solidFill>
                  <a:srgbClr val="000000"/>
                </a:solidFill>
              </a:rPr>
              <a:t>Take a moment to study the code in `index.html`. You will not need to add any additional code to this file. Additionally, all of the CSS has been provided.</a:t>
            </a:r>
            <a:endParaRPr sz="1000">
              <a:solidFill>
                <a:srgbClr val="000000"/>
              </a:solidFill>
            </a:endParaRPr>
          </a:p>
          <a:p>
            <a:pPr indent="0" lvl="0" marL="457200" marR="152400" rtl="0" algn="l">
              <a:lnSpc>
                <a:spcPct val="100000"/>
              </a:lnSpc>
              <a:spcBef>
                <a:spcPts val="0"/>
              </a:spcBef>
              <a:spcAft>
                <a:spcPts val="0"/>
              </a:spcAft>
              <a:buNone/>
            </a:pPr>
            <a:r>
              <a:t/>
            </a:r>
            <a:endParaRPr sz="1000">
              <a:solidFill>
                <a:srgbClr val="000000"/>
              </a:solidFill>
            </a:endParaRPr>
          </a:p>
          <a:p>
            <a:pPr indent="-292100" lvl="0" marL="457200" marR="152400" rtl="0" algn="l">
              <a:lnSpc>
                <a:spcPct val="100000"/>
              </a:lnSpc>
              <a:spcBef>
                <a:spcPts val="0"/>
              </a:spcBef>
              <a:spcAft>
                <a:spcPts val="0"/>
              </a:spcAft>
              <a:buClr>
                <a:srgbClr val="000000"/>
              </a:buClr>
              <a:buSzPts val="1000"/>
              <a:buChar char="●"/>
            </a:pPr>
            <a:r>
              <a:rPr lang="en" sz="1000">
                <a:solidFill>
                  <a:srgbClr val="000000"/>
                </a:solidFill>
              </a:rPr>
              <a:t>In `script.js`, add support the following features: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0000"/>
                </a:solidFill>
              </a:rPr>
              <a:t>  1. When the `Add Person` button is clicked, the person should be added to both the people array and the list elements.</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0000"/>
                </a:solidFill>
              </a:rPr>
              <a:t>  2. If `edit` is clicked, event delegation should be used to handle the click event.</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0000"/>
                </a:solidFill>
              </a:rPr>
              <a:t>  3. When the user clicks on edit, the modal should appear with the modal header property already populated with the person's name. If a description exists, the textarea should be populated with the person's description. If not, the description should be left blank.</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0000"/>
                </a:solidFill>
              </a:rPr>
              <a:t>  4. When the `save` button is clicked, the description of the current person should be updated in the people array.</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rPr b="1" lang="en" sz="1000">
                <a:solidFill>
                  <a:srgbClr val="000000"/>
                </a:solidFill>
              </a:rPr>
              <a:t>Bonus</a:t>
            </a:r>
            <a:endParaRPr b="1"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0000"/>
                </a:solidFill>
              </a:rPr>
              <a:t>* Use event delegation to make the modal close if the user clicks away from the modal.</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0" rtl="0" algn="l">
              <a:lnSpc>
                <a:spcPct val="100000"/>
              </a:lnSpc>
              <a:spcBef>
                <a:spcPts val="0"/>
              </a:spcBef>
              <a:spcAft>
                <a:spcPts val="1600"/>
              </a:spcAft>
              <a:buNone/>
            </a:pPr>
            <a:r>
              <a:t/>
            </a:r>
            <a:endParaRPr sz="1000">
              <a:solidFill>
                <a:srgbClr val="000000"/>
              </a:solidFill>
            </a:endParaRPr>
          </a:p>
        </p:txBody>
      </p:sp>
      <p:sp>
        <p:nvSpPr>
          <p:cNvPr id="278" name="Google Shape;278;p52"/>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19-Stu_Event_Delegation/Unsolved</a:t>
            </a:r>
            <a:r>
              <a:rPr lang="en"/>
              <a:t> | 15 mins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53"/>
          <p:cNvSpPr txBox="1"/>
          <p:nvPr>
            <p:ph type="title"/>
          </p:nvPr>
        </p:nvSpPr>
        <p:spPr>
          <a:xfrm>
            <a:off x="1806275" y="699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a:t>
            </a:r>
            <a:r>
              <a:rPr lang="en"/>
              <a:t>: Event Delegation | Peer Review 7 min</a:t>
            </a:r>
            <a:endParaRPr/>
          </a:p>
        </p:txBody>
      </p:sp>
      <p:sp>
        <p:nvSpPr>
          <p:cNvPr id="284" name="Google Shape;284;p53"/>
          <p:cNvSpPr txBox="1"/>
          <p:nvPr>
            <p:ph idx="1" type="body"/>
          </p:nvPr>
        </p:nvSpPr>
        <p:spPr>
          <a:xfrm>
            <a:off x="1806275" y="646750"/>
            <a:ext cx="7274700" cy="3090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rPr>
              <a:t>In handleClick, we check to see if the element clicked is a span. This is sufficient because this is the only span element on the page at this time.</a:t>
            </a:r>
            <a:endParaRPr sz="1000">
              <a:solidFill>
                <a:srgbClr val="24292E"/>
              </a:solidFill>
              <a:highlight>
                <a:srgbClr val="FFFFFF"/>
              </a:highlight>
            </a:endParaRPr>
          </a:p>
          <a:p>
            <a:pPr indent="-292100" lvl="0" marL="457200" rtl="0" algn="l">
              <a:spcBef>
                <a:spcPts val="0"/>
              </a:spcBef>
              <a:spcAft>
                <a:spcPts val="0"/>
              </a:spcAft>
              <a:buClr>
                <a:srgbClr val="24292E"/>
              </a:buClr>
              <a:buSzPts val="1000"/>
              <a:buFont typeface="Montserrat"/>
              <a:buChar char="●"/>
            </a:pPr>
            <a:r>
              <a:rPr lang="en" sz="1000">
                <a:solidFill>
                  <a:srgbClr val="24292E"/>
                </a:solidFill>
                <a:highlight>
                  <a:srgbClr val="FFFFFF"/>
                </a:highlight>
              </a:rPr>
              <a:t>Then we set up variables for the name and description of the person that we clicked on.</a:t>
            </a:r>
            <a:endParaRPr sz="1000">
              <a:solidFill>
                <a:srgbClr val="24292E"/>
              </a:solidFill>
              <a:highlight>
                <a:srgbClr val="FFFFFF"/>
              </a:highlight>
            </a:endParaRPr>
          </a:p>
          <a:p>
            <a:pPr indent="-292100" lvl="0" marL="457200" rtl="0" algn="l">
              <a:spcBef>
                <a:spcPts val="0"/>
              </a:spcBef>
              <a:spcAft>
                <a:spcPts val="0"/>
              </a:spcAft>
              <a:buClr>
                <a:srgbClr val="24292E"/>
              </a:buClr>
              <a:buSzPts val="1000"/>
              <a:buFont typeface="Arial"/>
              <a:buChar char="●"/>
            </a:pPr>
            <a:r>
              <a:rPr lang="en" sz="1000">
                <a:solidFill>
                  <a:srgbClr val="24292E"/>
                </a:solidFill>
                <a:highlight>
                  <a:srgbClr val="FFFFFF"/>
                </a:highlight>
              </a:rPr>
              <a:t>The textContent of the modal header is set to the name and the value of the description textarea is set to any existing description. The logical OR operator ensures that the description is set to an empty string if the value in our array is undefined.</a:t>
            </a:r>
            <a:endParaRPr sz="1000">
              <a:solidFill>
                <a:srgbClr val="24292E"/>
              </a:solidFill>
              <a:highlight>
                <a:srgbClr val="FFFFFF"/>
              </a:highlight>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D73A49"/>
                </a:solidFill>
                <a:highlight>
                  <a:srgbClr val="F6F8FA"/>
                </a:highlight>
                <a:latin typeface="Consolas"/>
                <a:ea typeface="Consolas"/>
                <a:cs typeface="Consolas"/>
                <a:sym typeface="Consolas"/>
              </a:rPr>
              <a:t>function</a:t>
            </a:r>
            <a:r>
              <a:rPr lang="en" sz="900">
                <a:solidFill>
                  <a:srgbClr val="24292E"/>
                </a:solidFill>
                <a:highlight>
                  <a:srgbClr val="F6F8FA"/>
                </a:highlight>
                <a:latin typeface="Consolas"/>
                <a:ea typeface="Consolas"/>
                <a:cs typeface="Consolas"/>
                <a:sym typeface="Consolas"/>
              </a:rPr>
              <a:t> </a:t>
            </a:r>
            <a:r>
              <a:rPr lang="en" sz="900">
                <a:solidFill>
                  <a:srgbClr val="6F42C1"/>
                </a:solidFill>
                <a:highlight>
                  <a:srgbClr val="F6F8FA"/>
                </a:highlight>
                <a:latin typeface="Consolas"/>
                <a:ea typeface="Consolas"/>
                <a:cs typeface="Consolas"/>
                <a:sym typeface="Consolas"/>
              </a:rPr>
              <a:t>handleClick</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event</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if</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event</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target</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matches</a:t>
            </a:r>
            <a:r>
              <a:rPr lang="en" sz="900">
                <a:solidFill>
                  <a:srgbClr val="24292E"/>
                </a:solidFill>
                <a:highlight>
                  <a:srgbClr val="F6F8FA"/>
                </a:highlight>
                <a:latin typeface="Consolas"/>
                <a:ea typeface="Consolas"/>
                <a:cs typeface="Consolas"/>
                <a:sym typeface="Consolas"/>
              </a:rPr>
              <a:t>(</a:t>
            </a:r>
            <a:r>
              <a:rPr lang="en" sz="900">
                <a:solidFill>
                  <a:srgbClr val="032F62"/>
                </a:solidFill>
                <a:highlight>
                  <a:srgbClr val="F6F8FA"/>
                </a:highlight>
                <a:latin typeface="Consolas"/>
                <a:ea typeface="Consolas"/>
                <a:cs typeface="Consolas"/>
                <a:sym typeface="Consolas"/>
              </a:rPr>
              <a:t>"span"</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modalEl.</a:t>
            </a:r>
            <a:r>
              <a:rPr lang="en" sz="900">
                <a:solidFill>
                  <a:srgbClr val="005CC5"/>
                </a:solidFill>
                <a:highlight>
                  <a:srgbClr val="F6F8FA"/>
                </a:highlight>
                <a:latin typeface="Consolas"/>
                <a:ea typeface="Consolas"/>
                <a:cs typeface="Consolas"/>
                <a:sym typeface="Consolas"/>
              </a:rPr>
              <a:t>style</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display</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"block"</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currentId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parseInt</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event</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target</a:t>
            </a:r>
            <a:r>
              <a:rPr lang="en" sz="900">
                <a:solidFill>
                  <a:srgbClr val="24292E"/>
                </a:solidFill>
                <a:highlight>
                  <a:srgbClr val="F6F8FA"/>
                </a:highlight>
                <a:latin typeface="Consolas"/>
                <a:ea typeface="Consolas"/>
                <a:cs typeface="Consolas"/>
                <a:sym typeface="Consolas"/>
              </a:rPr>
              <a:t>.parentElement.</a:t>
            </a:r>
            <a:r>
              <a:rPr lang="en" sz="900">
                <a:solidFill>
                  <a:srgbClr val="005CC5"/>
                </a:solidFill>
                <a:highlight>
                  <a:srgbClr val="F6F8FA"/>
                </a:highlight>
                <a:latin typeface="Consolas"/>
                <a:ea typeface="Consolas"/>
                <a:cs typeface="Consolas"/>
                <a:sym typeface="Consolas"/>
              </a:rPr>
              <a:t>id</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var</a:t>
            </a:r>
            <a:r>
              <a:rPr lang="en" sz="900">
                <a:solidFill>
                  <a:srgbClr val="24292E"/>
                </a:solidFill>
                <a:highlight>
                  <a:srgbClr val="F6F8FA"/>
                </a:highlight>
                <a:latin typeface="Consolas"/>
                <a:ea typeface="Consolas"/>
                <a:cs typeface="Consolas"/>
                <a:sym typeface="Consolas"/>
              </a:rPr>
              <a:t> name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people[currentId].</a:t>
            </a:r>
            <a:r>
              <a:rPr lang="en" sz="900">
                <a:solidFill>
                  <a:srgbClr val="005CC5"/>
                </a:solidFill>
                <a:highlight>
                  <a:srgbClr val="F6F8FA"/>
                </a:highlight>
                <a:latin typeface="Consolas"/>
                <a:ea typeface="Consolas"/>
                <a:cs typeface="Consolas"/>
                <a:sym typeface="Consolas"/>
              </a:rPr>
              <a:t>name</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var</a:t>
            </a:r>
            <a:r>
              <a:rPr lang="en" sz="900">
                <a:solidFill>
                  <a:srgbClr val="24292E"/>
                </a:solidFill>
                <a:highlight>
                  <a:srgbClr val="F6F8FA"/>
                </a:highlight>
                <a:latin typeface="Consolas"/>
                <a:ea typeface="Consolas"/>
                <a:cs typeface="Consolas"/>
                <a:sym typeface="Consolas"/>
              </a:rPr>
              <a:t> description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people[currentId].</a:t>
            </a:r>
            <a:r>
              <a:rPr lang="en" sz="900">
                <a:solidFill>
                  <a:srgbClr val="005CC5"/>
                </a:solidFill>
                <a:highlight>
                  <a:srgbClr val="F6F8FA"/>
                </a:highlight>
                <a:latin typeface="Consolas"/>
                <a:ea typeface="Consolas"/>
                <a:cs typeface="Consolas"/>
                <a:sym typeface="Consolas"/>
              </a:rPr>
              <a:t>description</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modalNameEl.textContent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name;</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descriptionEl.</a:t>
            </a:r>
            <a:r>
              <a:rPr lang="en" sz="900">
                <a:solidFill>
                  <a:srgbClr val="005CC5"/>
                </a:solidFill>
                <a:highlight>
                  <a:srgbClr val="F6F8FA"/>
                </a:highlight>
                <a:latin typeface="Consolas"/>
                <a:ea typeface="Consolas"/>
                <a:cs typeface="Consolas"/>
                <a:sym typeface="Consolas"/>
              </a:rPr>
              <a:t>value</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description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120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saveBtn.</a:t>
            </a:r>
            <a:r>
              <a:rPr lang="en" sz="900">
                <a:solidFill>
                  <a:srgbClr val="005CC5"/>
                </a:solidFill>
                <a:highlight>
                  <a:srgbClr val="F6F8FA"/>
                </a:highlight>
                <a:latin typeface="Consolas"/>
                <a:ea typeface="Consolas"/>
                <a:cs typeface="Consolas"/>
                <a:sym typeface="Consolas"/>
              </a:rPr>
              <a:t>addEventListener</a:t>
            </a:r>
            <a:r>
              <a:rPr lang="en" sz="900">
                <a:solidFill>
                  <a:srgbClr val="24292E"/>
                </a:solidFill>
                <a:highlight>
                  <a:srgbClr val="F6F8FA"/>
                </a:highlight>
                <a:latin typeface="Consolas"/>
                <a:ea typeface="Consolas"/>
                <a:cs typeface="Consolas"/>
                <a:sym typeface="Consolas"/>
              </a:rPr>
              <a:t>(</a:t>
            </a:r>
            <a:r>
              <a:rPr lang="en" sz="900">
                <a:solidFill>
                  <a:srgbClr val="032F62"/>
                </a:solidFill>
                <a:highlight>
                  <a:srgbClr val="F6F8FA"/>
                </a:highlight>
                <a:latin typeface="Consolas"/>
                <a:ea typeface="Consolas"/>
                <a:cs typeface="Consolas"/>
                <a:sym typeface="Consolas"/>
              </a:rPr>
              <a:t>"click"</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function</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event</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event</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preventDefault</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people[currentId].</a:t>
            </a:r>
            <a:r>
              <a:rPr lang="en" sz="900">
                <a:solidFill>
                  <a:srgbClr val="005CC5"/>
                </a:solidFill>
                <a:highlight>
                  <a:srgbClr val="F6F8FA"/>
                </a:highlight>
                <a:latin typeface="Consolas"/>
                <a:ea typeface="Consolas"/>
                <a:cs typeface="Consolas"/>
                <a:sym typeface="Consolas"/>
              </a:rPr>
              <a:t>description</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descriptionEl.</a:t>
            </a:r>
            <a:r>
              <a:rPr lang="en" sz="900">
                <a:solidFill>
                  <a:srgbClr val="005CC5"/>
                </a:solidFill>
                <a:highlight>
                  <a:srgbClr val="F6F8FA"/>
                </a:highlight>
                <a:latin typeface="Consolas"/>
                <a:ea typeface="Consolas"/>
                <a:cs typeface="Consolas"/>
                <a:sym typeface="Consolas"/>
              </a:rPr>
              <a:t>value</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6F42C1"/>
                </a:solidFill>
                <a:highlight>
                  <a:srgbClr val="F6F8FA"/>
                </a:highlight>
                <a:latin typeface="Consolas"/>
                <a:ea typeface="Consolas"/>
                <a:cs typeface="Consolas"/>
                <a:sym typeface="Consolas"/>
              </a:rPr>
              <a:t>close</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005CC5"/>
                </a:solidFill>
                <a:highlight>
                  <a:srgbClr val="F6F8FA"/>
                </a:highlight>
                <a:latin typeface="Consolas"/>
                <a:ea typeface="Consolas"/>
                <a:cs typeface="Consolas"/>
                <a:sym typeface="Consolas"/>
              </a:rPr>
              <a:t>document</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addEventListener</a:t>
            </a:r>
            <a:r>
              <a:rPr lang="en" sz="900">
                <a:solidFill>
                  <a:srgbClr val="24292E"/>
                </a:solidFill>
                <a:highlight>
                  <a:srgbClr val="F6F8FA"/>
                </a:highlight>
                <a:latin typeface="Consolas"/>
                <a:ea typeface="Consolas"/>
                <a:cs typeface="Consolas"/>
                <a:sym typeface="Consolas"/>
              </a:rPr>
              <a:t>(</a:t>
            </a:r>
            <a:r>
              <a:rPr lang="en" sz="900">
                <a:solidFill>
                  <a:srgbClr val="032F62"/>
                </a:solidFill>
                <a:highlight>
                  <a:srgbClr val="F6F8FA"/>
                </a:highlight>
                <a:latin typeface="Consolas"/>
                <a:ea typeface="Consolas"/>
                <a:cs typeface="Consolas"/>
                <a:sym typeface="Consolas"/>
              </a:rPr>
              <a:t>"click"</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function</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event</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if</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event</a:t>
            </a:r>
            <a:r>
              <a:rPr lang="en" sz="900">
                <a:solidFill>
                  <a:srgbClr val="24292E"/>
                </a:solidFill>
                <a:highlight>
                  <a:srgbClr val="F6F8FA"/>
                </a:highlight>
                <a:latin typeface="Consolas"/>
                <a:ea typeface="Consolas"/>
                <a:cs typeface="Consolas"/>
                <a:sym typeface="Consolas"/>
              </a:rPr>
              <a:t>.</a:t>
            </a:r>
            <a:r>
              <a:rPr lang="en" sz="900">
                <a:solidFill>
                  <a:srgbClr val="005CC5"/>
                </a:solidFill>
                <a:highlight>
                  <a:srgbClr val="F6F8FA"/>
                </a:highlight>
                <a:latin typeface="Consolas"/>
                <a:ea typeface="Consolas"/>
                <a:cs typeface="Consolas"/>
                <a:sym typeface="Consolas"/>
              </a:rPr>
              <a:t>target</a:t>
            </a: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modalEl)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6F42C1"/>
                </a:solidFill>
                <a:highlight>
                  <a:srgbClr val="F6F8FA"/>
                </a:highlight>
                <a:latin typeface="Consolas"/>
                <a:ea typeface="Consolas"/>
                <a:cs typeface="Consolas"/>
                <a:sym typeface="Consolas"/>
              </a:rPr>
              <a:t>close</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0" rtl="0" algn="l">
              <a:lnSpc>
                <a:spcPct val="100000"/>
              </a:lnSpc>
              <a:spcBef>
                <a:spcPts val="0"/>
              </a:spcBef>
              <a:spcAft>
                <a:spcPts val="1600"/>
              </a:spcAft>
              <a:buNone/>
            </a:pPr>
            <a:r>
              <a:t/>
            </a:r>
            <a:endParaRPr sz="10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8" name="Shape 288"/>
        <p:cNvGrpSpPr/>
        <p:nvPr/>
      </p:nvGrpSpPr>
      <p:grpSpPr>
        <a:xfrm>
          <a:off x="0" y="0"/>
          <a:ext cx="0" cy="0"/>
          <a:chOff x="0" y="0"/>
          <a:chExt cx="0" cy="0"/>
        </a:xfrm>
      </p:grpSpPr>
      <p:sp>
        <p:nvSpPr>
          <p:cNvPr id="289" name="Google Shape;289;p54"/>
          <p:cNvSpPr/>
          <p:nvPr/>
        </p:nvSpPr>
        <p:spPr>
          <a:xfrm>
            <a:off x="0" y="-27300"/>
            <a:ext cx="4230900" cy="51708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4"/>
          <p:cNvSpPr txBox="1"/>
          <p:nvPr/>
        </p:nvSpPr>
        <p:spPr>
          <a:xfrm>
            <a:off x="4436100" y="2240700"/>
            <a:ext cx="4707900" cy="119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rgbClr val="28C8E5"/>
                </a:solidFill>
                <a:latin typeface="Montserrat Medium"/>
                <a:ea typeface="Montserrat Medium"/>
                <a:cs typeface="Montserrat Medium"/>
                <a:sym typeface="Montserrat Medium"/>
              </a:rPr>
              <a:t>It’s Lunch Time!</a:t>
            </a:r>
            <a:endParaRPr sz="3000">
              <a:solidFill>
                <a:srgbClr val="28C8E5"/>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None/>
            </a:pPr>
            <a:r>
              <a:rPr lang="en" sz="1800">
                <a:solidFill>
                  <a:srgbClr val="28C8E5"/>
                </a:solidFill>
                <a:latin typeface="Montserrat"/>
                <a:ea typeface="Montserrat"/>
                <a:cs typeface="Montserrat"/>
                <a:sym typeface="Montserrat"/>
              </a:rPr>
              <a:t>Return @ XX:XX</a:t>
            </a:r>
            <a:endParaRPr sz="1800">
              <a:solidFill>
                <a:srgbClr val="28C8E5"/>
              </a:solidFill>
              <a:latin typeface="Montserrat"/>
              <a:ea typeface="Montserrat"/>
              <a:cs typeface="Montserrat"/>
              <a:sym typeface="Montserrat"/>
            </a:endParaRPr>
          </a:p>
        </p:txBody>
      </p:sp>
      <p:pic>
        <p:nvPicPr>
          <p:cNvPr id="291" name="Google Shape;291;p54"/>
          <p:cNvPicPr preferRelativeResize="0"/>
          <p:nvPr/>
        </p:nvPicPr>
        <p:blipFill>
          <a:blip r:embed="rId3">
            <a:alphaModFix/>
          </a:blip>
          <a:stretch>
            <a:fillRect/>
          </a:stretch>
        </p:blipFill>
        <p:spPr>
          <a:xfrm>
            <a:off x="615225" y="1398550"/>
            <a:ext cx="4172475" cy="234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5"/>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Preview Client Side Storage</a:t>
            </a:r>
            <a:endParaRPr/>
          </a:p>
        </p:txBody>
      </p:sp>
      <p:sp>
        <p:nvSpPr>
          <p:cNvPr id="297" name="Google Shape;297;p55"/>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FFFF"/>
                </a:solidFill>
                <a:highlight>
                  <a:srgbClr val="FFFFFF"/>
                </a:highlight>
                <a:latin typeface="Arial"/>
                <a:ea typeface="Arial"/>
                <a:cs typeface="Arial"/>
                <a:sym typeface="Arial"/>
              </a:rPr>
              <a:t>Our TODO List</a:t>
            </a:r>
            <a:endParaRPr sz="1200">
              <a:solidFill>
                <a:srgbClr val="00FFFF"/>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 can add items to our todo list.</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 can complete items on our todo list.</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When we close the browser tab and reopen the application, we see that our todos are still there. </a:t>
            </a:r>
            <a:r>
              <a:rPr b="1" lang="en" sz="1200">
                <a:solidFill>
                  <a:srgbClr val="24292E"/>
                </a:solidFill>
                <a:highlight>
                  <a:srgbClr val="FFFFFF"/>
                </a:highlight>
                <a:latin typeface="Arial"/>
                <a:ea typeface="Arial"/>
                <a:cs typeface="Arial"/>
                <a:sym typeface="Arial"/>
              </a:rPr>
              <a:t>Magic</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28C8E5"/>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28C8E5"/>
                </a:solidFill>
                <a:highlight>
                  <a:srgbClr val="FFFFFF"/>
                </a:highlight>
                <a:latin typeface="Arial"/>
                <a:ea typeface="Arial"/>
                <a:cs typeface="Arial"/>
                <a:sym typeface="Arial"/>
              </a:rPr>
              <a:t>When we submit an item to our todo list, where does it go?</a:t>
            </a:r>
            <a:endParaRPr sz="1200">
              <a:solidFill>
                <a:srgbClr val="28C8E5"/>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304800" lvl="0" marL="457200" rtl="0" algn="l">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Our items are stored in the browser. So far none of the applications we've worked on have had any kind of persistent data. When an application was refreshed in the browser, all of its state was reset.</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rPr lang="en" sz="1200">
                <a:solidFill>
                  <a:srgbClr val="28C8E5"/>
                </a:solidFill>
                <a:highlight>
                  <a:srgbClr val="FFFFFF"/>
                </a:highlight>
                <a:latin typeface="Arial"/>
                <a:ea typeface="Arial"/>
                <a:cs typeface="Arial"/>
                <a:sym typeface="Arial"/>
              </a:rPr>
              <a:t>What would allow that?</a:t>
            </a:r>
            <a:endParaRPr sz="1200">
              <a:solidFill>
                <a:srgbClr val="28C8E5"/>
              </a:solidFill>
              <a:highlight>
                <a:srgbClr val="FFFFFF"/>
              </a:highlight>
              <a:latin typeface="Arial"/>
              <a:ea typeface="Arial"/>
              <a:cs typeface="Arial"/>
              <a:sym typeface="Arial"/>
            </a:endParaRPr>
          </a:p>
          <a:p>
            <a:pPr indent="0" lvl="0" marL="0" rtl="0" algn="l">
              <a:spcBef>
                <a:spcPts val="300"/>
              </a:spcBef>
              <a:spcAft>
                <a:spcPts val="0"/>
              </a:spcAft>
              <a:buNone/>
            </a:pPr>
            <a:r>
              <a:rPr lang="en" sz="1200">
                <a:solidFill>
                  <a:srgbClr val="24292E"/>
                </a:solidFill>
                <a:highlight>
                  <a:srgbClr val="FFFFFF"/>
                </a:highlight>
                <a:latin typeface="Arial"/>
                <a:ea typeface="Arial"/>
                <a:cs typeface="Arial"/>
                <a:sym typeface="Arial"/>
              </a:rPr>
              <a:t>A web API. Specifically client side storage.</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8C8E5"/>
              </a:solidFill>
              <a:highlight>
                <a:srgbClr val="FFFFFF"/>
              </a:highlight>
              <a:latin typeface="Arial"/>
              <a:ea typeface="Arial"/>
              <a:cs typeface="Arial"/>
              <a:sym typeface="Arial"/>
            </a:endParaRPr>
          </a:p>
          <a:p>
            <a:pPr indent="0" lvl="0" marL="0" rtl="0" algn="l">
              <a:spcBef>
                <a:spcPts val="300"/>
              </a:spcBef>
              <a:spcAft>
                <a:spcPts val="0"/>
              </a:spcAft>
              <a:buNone/>
            </a:pPr>
            <a:r>
              <a:t/>
            </a:r>
            <a:endParaRPr sz="1000">
              <a:solidFill>
                <a:srgbClr val="24292E"/>
              </a:solidFill>
              <a:latin typeface="Consolas"/>
              <a:ea typeface="Consolas"/>
              <a:cs typeface="Consolas"/>
              <a:sym typeface="Consolas"/>
            </a:endParaRPr>
          </a:p>
          <a:p>
            <a:pPr indent="0" lvl="0" marL="0" marR="152400" rtl="0" algn="l">
              <a:lnSpc>
                <a:spcPct val="100000"/>
              </a:lnSpc>
              <a:spcBef>
                <a:spcPts val="1200"/>
              </a:spcBef>
              <a:spcAft>
                <a:spcPts val="0"/>
              </a:spcAft>
              <a:buClr>
                <a:schemeClr val="dk1"/>
              </a:buClr>
              <a:buSzPts val="1100"/>
              <a:buFont typeface="Arial"/>
              <a:buNone/>
            </a:pPr>
            <a:r>
              <a:t/>
            </a:r>
            <a:endParaRPr>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6"/>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Todo Local Storage Pseudocode</a:t>
            </a:r>
            <a:endParaRPr/>
          </a:p>
        </p:txBody>
      </p:sp>
      <p:sp>
        <p:nvSpPr>
          <p:cNvPr id="303" name="Google Shape;303;p56"/>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C8E5"/>
                </a:solidFill>
                <a:highlight>
                  <a:srgbClr val="FFFFFF"/>
                </a:highlight>
                <a:latin typeface="Arial"/>
                <a:ea typeface="Arial"/>
                <a:cs typeface="Arial"/>
                <a:sym typeface="Arial"/>
              </a:rPr>
              <a:t>What is the first thing our app needs so a user can submit a new todo?</a:t>
            </a:r>
            <a:endParaRPr sz="1200">
              <a:solidFill>
                <a:srgbClr val="28C8E5"/>
              </a:solidFill>
              <a:highlight>
                <a:srgbClr val="FFFFFF"/>
              </a:highlight>
              <a:latin typeface="Arial"/>
              <a:ea typeface="Arial"/>
              <a:cs typeface="Arial"/>
              <a:sym typeface="Arial"/>
            </a:endParaRPr>
          </a:p>
          <a:p>
            <a:pPr indent="-304800" lvl="0" marL="457200" rtl="0" algn="l">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A form and an event listener that listens for new todo submissions when enter is pressed.</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rPr lang="en" sz="1200">
                <a:solidFill>
                  <a:srgbClr val="28C8E5"/>
                </a:solidFill>
                <a:highlight>
                  <a:srgbClr val="FFFFFF"/>
                </a:highlight>
                <a:latin typeface="Arial"/>
                <a:ea typeface="Arial"/>
                <a:cs typeface="Arial"/>
                <a:sym typeface="Arial"/>
              </a:rPr>
              <a:t>When a user adds a todo to the HTML form and hits enter, what happens next?</a:t>
            </a:r>
            <a:endParaRPr sz="1200">
              <a:solidFill>
                <a:srgbClr val="28C8E5"/>
              </a:solidFill>
              <a:highlight>
                <a:srgbClr val="FFFFFF"/>
              </a:highlight>
              <a:latin typeface="Arial"/>
              <a:ea typeface="Arial"/>
              <a:cs typeface="Arial"/>
              <a:sym typeface="Arial"/>
            </a:endParaRPr>
          </a:p>
          <a:p>
            <a:pPr indent="-304800" lvl="0" marL="457200" rtl="0" algn="l">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 dynamically create a new list item, append a "complete" button and append that new list item to the main todo list. Our app also adds the new todo to local storage.</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rPr lang="en" sz="1200">
                <a:solidFill>
                  <a:srgbClr val="28C8E5"/>
                </a:solidFill>
                <a:highlight>
                  <a:srgbClr val="FFFFFF"/>
                </a:highlight>
                <a:latin typeface="Arial"/>
                <a:ea typeface="Arial"/>
                <a:cs typeface="Arial"/>
                <a:sym typeface="Arial"/>
              </a:rPr>
              <a:t>What needs to happen when a user clicks the "complete" button?</a:t>
            </a:r>
            <a:endParaRPr sz="1200">
              <a:solidFill>
                <a:srgbClr val="28C8E5"/>
              </a:solidFill>
              <a:highlight>
                <a:srgbClr val="FFFFFF"/>
              </a:highlight>
              <a:latin typeface="Arial"/>
              <a:ea typeface="Arial"/>
              <a:cs typeface="Arial"/>
              <a:sym typeface="Arial"/>
            </a:endParaRPr>
          </a:p>
          <a:p>
            <a:pPr indent="-304800" lvl="0" marL="457200" rtl="0" algn="l">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 listen for clicks on the complete button, remove the todo from the page and local storage, then reload the page with the current data.</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00FFFF"/>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8C8E5"/>
              </a:solidFill>
              <a:highlight>
                <a:srgbClr val="FFFFFF"/>
              </a:highlight>
              <a:latin typeface="Arial"/>
              <a:ea typeface="Arial"/>
              <a:cs typeface="Arial"/>
              <a:sym typeface="Arial"/>
            </a:endParaRPr>
          </a:p>
          <a:p>
            <a:pPr indent="0" lvl="0" marL="0" rtl="0" algn="l">
              <a:spcBef>
                <a:spcPts val="300"/>
              </a:spcBef>
              <a:spcAft>
                <a:spcPts val="0"/>
              </a:spcAft>
              <a:buNone/>
            </a:pPr>
            <a:r>
              <a:t/>
            </a:r>
            <a:endParaRPr sz="1000">
              <a:solidFill>
                <a:srgbClr val="24292E"/>
              </a:solidFill>
              <a:latin typeface="Consolas"/>
              <a:ea typeface="Consolas"/>
              <a:cs typeface="Consolas"/>
              <a:sym typeface="Consolas"/>
            </a:endParaRPr>
          </a:p>
          <a:p>
            <a:pPr indent="0" lvl="0" marL="0" marR="152400" rtl="0" algn="l">
              <a:lnSpc>
                <a:spcPct val="100000"/>
              </a:lnSpc>
              <a:spcBef>
                <a:spcPts val="1200"/>
              </a:spcBef>
              <a:spcAft>
                <a:spcPts val="0"/>
              </a:spcAft>
              <a:buClr>
                <a:schemeClr val="dk1"/>
              </a:buClr>
              <a:buSzPts val="1100"/>
              <a:buFont typeface="Arial"/>
              <a:buNone/>
            </a:pPr>
            <a:r>
              <a:t/>
            </a:r>
            <a:endParaRPr>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
        <p:nvSpPr>
          <p:cNvPr id="304" name="Google Shape;304;p56"/>
          <p:cNvSpPr txBox="1"/>
          <p:nvPr/>
        </p:nvSpPr>
        <p:spPr>
          <a:xfrm>
            <a:off x="1962200" y="1073775"/>
            <a:ext cx="56739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https://coding-boot-camp.github.io/fs-ground-04-web-APIs-todo-demo/index.html</a:t>
            </a:r>
            <a:endParaRPr>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7"/>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Todo Local Storage Pseudocode</a:t>
            </a:r>
            <a:endParaRPr/>
          </a:p>
        </p:txBody>
      </p:sp>
      <p:sp>
        <p:nvSpPr>
          <p:cNvPr id="310" name="Google Shape;310;p57"/>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4292E"/>
              </a:buClr>
              <a:buSzPts val="1200"/>
              <a:buFont typeface="Arial"/>
              <a:buAutoNum type="romanUcPeriod"/>
            </a:pPr>
            <a:r>
              <a:rPr lang="en" sz="1200">
                <a:solidFill>
                  <a:srgbClr val="24292E"/>
                </a:solidFill>
                <a:highlight>
                  <a:srgbClr val="FFFFFF"/>
                </a:highlight>
                <a:latin typeface="Arial"/>
                <a:ea typeface="Arial"/>
                <a:cs typeface="Arial"/>
                <a:sym typeface="Arial"/>
              </a:rPr>
              <a:t>Create an HTML page with a form and an unordered list that holds our list items.</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romanUcPeriod"/>
            </a:pPr>
            <a:r>
              <a:rPr lang="en" sz="1200">
                <a:solidFill>
                  <a:srgbClr val="24292E"/>
                </a:solidFill>
                <a:highlight>
                  <a:srgbClr val="FFFFFF"/>
                </a:highlight>
                <a:latin typeface="Arial"/>
                <a:ea typeface="Arial"/>
                <a:cs typeface="Arial"/>
                <a:sym typeface="Arial"/>
              </a:rPr>
              <a:t>Create an event listener on our form that listens for new submissions.</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romanUcPeriod"/>
            </a:pPr>
            <a:r>
              <a:rPr lang="en" sz="1200">
                <a:solidFill>
                  <a:srgbClr val="24292E"/>
                </a:solidFill>
                <a:highlight>
                  <a:srgbClr val="FFFFFF"/>
                </a:highlight>
                <a:latin typeface="Arial"/>
                <a:ea typeface="Arial"/>
                <a:cs typeface="Arial"/>
                <a:sym typeface="Arial"/>
              </a:rPr>
              <a:t>On submit create a new list item, append a "complete" button and append that new list item to the main todo list.</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romanUcPeriod"/>
            </a:pPr>
            <a:r>
              <a:rPr lang="en" sz="1200">
                <a:solidFill>
                  <a:srgbClr val="24292E"/>
                </a:solidFill>
                <a:highlight>
                  <a:srgbClr val="FFFFFF"/>
                </a:highlight>
                <a:latin typeface="Arial"/>
                <a:ea typeface="Arial"/>
                <a:cs typeface="Arial"/>
                <a:sym typeface="Arial"/>
              </a:rPr>
              <a:t>Save the data to local storage.</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romanUcPeriod"/>
            </a:pPr>
            <a:r>
              <a:rPr lang="en" sz="1200">
                <a:solidFill>
                  <a:srgbClr val="24292E"/>
                </a:solidFill>
                <a:highlight>
                  <a:srgbClr val="FFFFFF"/>
                </a:highlight>
                <a:latin typeface="Arial"/>
                <a:ea typeface="Arial"/>
                <a:cs typeface="Arial"/>
                <a:sym typeface="Arial"/>
              </a:rPr>
              <a:t>Render the current data to the page.</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romanUcPeriod"/>
            </a:pPr>
            <a:r>
              <a:rPr lang="en" sz="1200">
                <a:solidFill>
                  <a:srgbClr val="24292E"/>
                </a:solidFill>
                <a:highlight>
                  <a:srgbClr val="FFFFFF"/>
                </a:highlight>
                <a:latin typeface="Arial"/>
                <a:ea typeface="Arial"/>
                <a:cs typeface="Arial"/>
                <a:sym typeface="Arial"/>
              </a:rPr>
              <a:t>Listen for clicks on the complete button, remove the todo from the page and local storage, then reload the page with the current data.</a:t>
            </a:r>
            <a:endParaRPr sz="1200">
              <a:solidFill>
                <a:srgbClr val="28C8E5"/>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00FFFF"/>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8C8E5"/>
              </a:solidFill>
              <a:highlight>
                <a:srgbClr val="FFFFFF"/>
              </a:highlight>
              <a:latin typeface="Arial"/>
              <a:ea typeface="Arial"/>
              <a:cs typeface="Arial"/>
              <a:sym typeface="Arial"/>
            </a:endParaRPr>
          </a:p>
          <a:p>
            <a:pPr indent="0" lvl="0" marL="0" rtl="0" algn="l">
              <a:spcBef>
                <a:spcPts val="300"/>
              </a:spcBef>
              <a:spcAft>
                <a:spcPts val="0"/>
              </a:spcAft>
              <a:buNone/>
            </a:pPr>
            <a:r>
              <a:t/>
            </a:r>
            <a:endParaRPr sz="1000">
              <a:solidFill>
                <a:srgbClr val="24292E"/>
              </a:solidFill>
              <a:latin typeface="Consolas"/>
              <a:ea typeface="Consolas"/>
              <a:cs typeface="Consolas"/>
              <a:sym typeface="Consolas"/>
            </a:endParaRPr>
          </a:p>
          <a:p>
            <a:pPr indent="0" lvl="0" marL="0" marR="152400" rtl="0" algn="l">
              <a:lnSpc>
                <a:spcPct val="100000"/>
              </a:lnSpc>
              <a:spcBef>
                <a:spcPts val="1200"/>
              </a:spcBef>
              <a:spcAft>
                <a:spcPts val="0"/>
              </a:spcAft>
              <a:buClr>
                <a:schemeClr val="dk1"/>
              </a:buClr>
              <a:buSzPts val="1100"/>
              <a:buFont typeface="Arial"/>
              <a:buNone/>
            </a:pPr>
            <a:r>
              <a:t/>
            </a:r>
            <a:endParaRPr>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1"/>
          <p:cNvSpPr txBox="1"/>
          <p:nvPr>
            <p:ph type="title"/>
          </p:nvPr>
        </p:nvSpPr>
        <p:spPr>
          <a:xfrm>
            <a:off x="0" y="2150850"/>
            <a:ext cx="6777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Event Handling </a:t>
            </a:r>
            <a:endParaRPr b="1"/>
          </a:p>
          <a:p>
            <a:pPr indent="0" lvl="0" marL="0" rtl="0" algn="ctr">
              <a:spcBef>
                <a:spcPts val="0"/>
              </a:spcBef>
              <a:spcAft>
                <a:spcPts val="0"/>
              </a:spcAft>
              <a:buNone/>
            </a:pPr>
            <a:r>
              <a:rPr b="1" lang="en"/>
              <a:t>&amp; Client-side Storage</a:t>
            </a:r>
            <a:endParaRPr>
              <a:latin typeface="Montserrat ExtraLight"/>
              <a:ea typeface="Montserrat ExtraLight"/>
              <a:cs typeface="Montserrat ExtraLight"/>
              <a:sym typeface="Montserrat Extra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8"/>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Local Storage</a:t>
            </a:r>
            <a:endParaRPr/>
          </a:p>
        </p:txBody>
      </p:sp>
      <p:sp>
        <p:nvSpPr>
          <p:cNvPr id="316" name="Google Shape;316;p58"/>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20-Ins_Local-Storage-Counter/</a:t>
            </a:r>
            <a:r>
              <a:rPr lang="en"/>
              <a:t>Unsolved | </a:t>
            </a:r>
            <a:endParaRPr/>
          </a:p>
        </p:txBody>
      </p:sp>
      <p:pic>
        <p:nvPicPr>
          <p:cNvPr id="317" name="Google Shape;317;p58"/>
          <p:cNvPicPr preferRelativeResize="0"/>
          <p:nvPr/>
        </p:nvPicPr>
        <p:blipFill>
          <a:blip r:embed="rId3">
            <a:alphaModFix/>
          </a:blip>
          <a:stretch>
            <a:fillRect/>
          </a:stretch>
        </p:blipFill>
        <p:spPr>
          <a:xfrm>
            <a:off x="3413775" y="4184500"/>
            <a:ext cx="3188228" cy="914701"/>
          </a:xfrm>
          <a:prstGeom prst="rect">
            <a:avLst/>
          </a:prstGeom>
          <a:noFill/>
          <a:ln cap="flat" cmpd="sng" w="9525">
            <a:solidFill>
              <a:schemeClr val="dk2"/>
            </a:solidFill>
            <a:prstDash val="solid"/>
            <a:round/>
            <a:headEnd len="sm" w="sm" type="none"/>
            <a:tailEnd len="sm" w="sm" type="none"/>
          </a:ln>
        </p:spPr>
      </p:pic>
      <p:sp>
        <p:nvSpPr>
          <p:cNvPr id="318" name="Google Shape;318;p58"/>
          <p:cNvSpPr txBox="1"/>
          <p:nvPr/>
        </p:nvSpPr>
        <p:spPr>
          <a:xfrm>
            <a:off x="1849525" y="1392775"/>
            <a:ext cx="7213500" cy="131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8C8E5"/>
                </a:solidFill>
                <a:highlight>
                  <a:srgbClr val="FFFFFF"/>
                </a:highlight>
                <a:latin typeface="Montserrat"/>
                <a:ea typeface="Montserrat"/>
                <a:cs typeface="Montserrat"/>
                <a:sym typeface="Montserrat"/>
              </a:rPr>
              <a:t>Is this a database?</a:t>
            </a:r>
            <a:endParaRPr sz="1200">
              <a:solidFill>
                <a:srgbClr val="28C8E5"/>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None/>
            </a:pPr>
            <a:r>
              <a:rPr lang="en" sz="1200">
                <a:solidFill>
                  <a:srgbClr val="24292E"/>
                </a:solidFill>
                <a:highlight>
                  <a:srgbClr val="FFFFFF"/>
                </a:highlight>
                <a:latin typeface="Montserrat"/>
                <a:ea typeface="Montserrat"/>
                <a:cs typeface="Montserrat"/>
                <a:sym typeface="Montserrat"/>
              </a:rPr>
              <a:t>No, this is client-side storage. Data is stored in the client or browser, while a database would require a server.</a:t>
            </a:r>
            <a:endParaRPr sz="1200">
              <a:solidFill>
                <a:srgbClr val="24292E"/>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None/>
            </a:pPr>
            <a:r>
              <a:rPr lang="en" sz="1200">
                <a:solidFill>
                  <a:srgbClr val="28C8E5"/>
                </a:solidFill>
                <a:highlight>
                  <a:srgbClr val="FFFFFF"/>
                </a:highlight>
                <a:latin typeface="Montserrat"/>
                <a:ea typeface="Montserrat"/>
                <a:cs typeface="Montserrat"/>
                <a:sym typeface="Montserrat"/>
              </a:rPr>
              <a:t>What kind of information would you expect to see stored on the client as opposed to the server?</a:t>
            </a:r>
            <a:endParaRPr sz="1200">
              <a:solidFill>
                <a:srgbClr val="28C8E5"/>
              </a:solidFill>
              <a:highlight>
                <a:srgbClr val="FFFFFF"/>
              </a:highlight>
              <a:latin typeface="Montserrat"/>
              <a:ea typeface="Montserrat"/>
              <a:cs typeface="Montserrat"/>
              <a:sym typeface="Montserrat"/>
            </a:endParaRPr>
          </a:p>
          <a:p>
            <a:pPr indent="-304800" lvl="0" marL="457200" rtl="0" algn="l">
              <a:lnSpc>
                <a:spcPct val="115000"/>
              </a:lnSpc>
              <a:spcBef>
                <a:spcPts val="300"/>
              </a:spcBef>
              <a:spcAft>
                <a:spcPts val="0"/>
              </a:spcAft>
              <a:buClr>
                <a:srgbClr val="24292E"/>
              </a:buClr>
              <a:buSzPts val="1200"/>
              <a:buFont typeface="Montserrat"/>
              <a:buChar char="●"/>
            </a:pPr>
            <a:r>
              <a:rPr lang="en" sz="1200">
                <a:solidFill>
                  <a:srgbClr val="24292E"/>
                </a:solidFill>
                <a:highlight>
                  <a:srgbClr val="FFFFFF"/>
                </a:highlight>
                <a:latin typeface="Montserrat"/>
                <a:ea typeface="Montserrat"/>
                <a:cs typeface="Montserrat"/>
                <a:sym typeface="Montserrat"/>
              </a:rPr>
              <a:t>Personal preferences.</a:t>
            </a:r>
            <a:endParaRPr sz="1200">
              <a:solidFill>
                <a:srgbClr val="24292E"/>
              </a:solidFill>
              <a:highlight>
                <a:srgbClr val="FFFFFF"/>
              </a:highlight>
              <a:latin typeface="Montserrat"/>
              <a:ea typeface="Montserrat"/>
              <a:cs typeface="Montserrat"/>
              <a:sym typeface="Montserrat"/>
            </a:endParaRPr>
          </a:p>
          <a:p>
            <a:pPr indent="-304800" lvl="0" marL="457200" rtl="0" algn="l">
              <a:lnSpc>
                <a:spcPct val="115000"/>
              </a:lnSpc>
              <a:spcBef>
                <a:spcPts val="0"/>
              </a:spcBef>
              <a:spcAft>
                <a:spcPts val="0"/>
              </a:spcAft>
              <a:buClr>
                <a:srgbClr val="24292E"/>
              </a:buClr>
              <a:buSzPts val="1200"/>
              <a:buFont typeface="Montserrat"/>
              <a:buChar char="●"/>
            </a:pPr>
            <a:r>
              <a:rPr lang="en" sz="1200">
                <a:solidFill>
                  <a:srgbClr val="24292E"/>
                </a:solidFill>
                <a:highlight>
                  <a:srgbClr val="FFFFFF"/>
                </a:highlight>
                <a:latin typeface="Montserrat"/>
                <a:ea typeface="Montserrat"/>
                <a:cs typeface="Montserrat"/>
                <a:sym typeface="Montserrat"/>
              </a:rPr>
              <a:t>Shopping cart data.</a:t>
            </a:r>
            <a:endParaRPr sz="1200">
              <a:solidFill>
                <a:srgbClr val="24292E"/>
              </a:solidFill>
              <a:highlight>
                <a:srgbClr val="FFFFFF"/>
              </a:highlight>
              <a:latin typeface="Montserrat"/>
              <a:ea typeface="Montserrat"/>
              <a:cs typeface="Montserrat"/>
              <a:sym typeface="Montserrat"/>
            </a:endParaRPr>
          </a:p>
          <a:p>
            <a:pPr indent="-304800" lvl="0" marL="457200" rtl="0" algn="l">
              <a:lnSpc>
                <a:spcPct val="115000"/>
              </a:lnSpc>
              <a:spcBef>
                <a:spcPts val="0"/>
              </a:spcBef>
              <a:spcAft>
                <a:spcPts val="0"/>
              </a:spcAft>
              <a:buClr>
                <a:srgbClr val="24292E"/>
              </a:buClr>
              <a:buSzPts val="1200"/>
              <a:buFont typeface="Montserrat"/>
              <a:buChar char="●"/>
            </a:pPr>
            <a:r>
              <a:rPr lang="en" sz="1200">
                <a:solidFill>
                  <a:srgbClr val="24292E"/>
                </a:solidFill>
                <a:highlight>
                  <a:srgbClr val="FFFFFF"/>
                </a:highlight>
                <a:latin typeface="Montserrat"/>
                <a:ea typeface="Montserrat"/>
                <a:cs typeface="Montserrat"/>
                <a:sym typeface="Montserrat"/>
              </a:rPr>
              <a:t>Login session data. Even though user account credentials and information are stored on a server, the client needs to keep track of the fact that the user is still logged in across page refreshes and browser sessions.</a:t>
            </a:r>
            <a:endParaRPr sz="1200">
              <a:solidFill>
                <a:srgbClr val="24292E"/>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None/>
            </a:pPr>
            <a:r>
              <a:rPr lang="en" sz="1200">
                <a:solidFill>
                  <a:srgbClr val="28C8E5"/>
                </a:solidFill>
                <a:highlight>
                  <a:srgbClr val="FFFFFF"/>
                </a:highlight>
                <a:latin typeface="Montserrat"/>
                <a:ea typeface="Montserrat"/>
                <a:cs typeface="Montserrat"/>
                <a:sym typeface="Montserrat"/>
              </a:rPr>
              <a:t>What would you not want to store in the client?</a:t>
            </a:r>
            <a:endParaRPr sz="1200">
              <a:solidFill>
                <a:srgbClr val="28C8E5"/>
              </a:solidFill>
              <a:highlight>
                <a:srgbClr val="FFFFFF"/>
              </a:highlight>
              <a:latin typeface="Montserrat"/>
              <a:ea typeface="Montserrat"/>
              <a:cs typeface="Montserrat"/>
              <a:sym typeface="Montserrat"/>
            </a:endParaRPr>
          </a:p>
          <a:p>
            <a:pPr indent="0" lvl="0" marL="0" rtl="0" algn="l">
              <a:lnSpc>
                <a:spcPct val="115000"/>
              </a:lnSpc>
              <a:spcBef>
                <a:spcPts val="300"/>
              </a:spcBef>
              <a:spcAft>
                <a:spcPts val="0"/>
              </a:spcAft>
              <a:buNone/>
            </a:pPr>
            <a:r>
              <a:rPr lang="en" sz="1200">
                <a:solidFill>
                  <a:srgbClr val="24292E"/>
                </a:solidFill>
                <a:highlight>
                  <a:srgbClr val="FFFFFF"/>
                </a:highlight>
                <a:latin typeface="Montserrat"/>
                <a:ea typeface="Montserrat"/>
                <a:cs typeface="Montserrat"/>
                <a:sym typeface="Montserrat"/>
              </a:rPr>
              <a:t>Sensitive information, such as credit card numbers, social security numbers and passwords.</a:t>
            </a:r>
            <a:endParaRPr sz="1200">
              <a:solidFill>
                <a:srgbClr val="24292E"/>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9"/>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Event Delegation</a:t>
            </a:r>
            <a:endParaRPr/>
          </a:p>
        </p:txBody>
      </p:sp>
      <p:sp>
        <p:nvSpPr>
          <p:cNvPr id="324" name="Google Shape;324;p59"/>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152400" marR="152400" rtl="0" algn="l">
              <a:lnSpc>
                <a:spcPct val="100000"/>
              </a:lnSpc>
              <a:spcBef>
                <a:spcPts val="0"/>
              </a:spcBef>
              <a:spcAft>
                <a:spcPts val="0"/>
              </a:spcAft>
              <a:buClr>
                <a:schemeClr val="dk1"/>
              </a:buClr>
              <a:buSzPts val="1100"/>
              <a:buFont typeface="Arial"/>
              <a:buNone/>
            </a:pPr>
            <a:r>
              <a:rPr lang="en" sz="1000">
                <a:solidFill>
                  <a:srgbClr val="000000"/>
                </a:solidFill>
              </a:rPr>
              <a:t>You have been provided with a sign up form that successfully submits an email and password.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0000"/>
                </a:solidFill>
              </a:rPr>
              <a:t>You're job is to write code that saves the email and password to local storage and renders the last submission to the page.</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rPr b="1" lang="en" sz="1000">
                <a:solidFill>
                  <a:srgbClr val="000000"/>
                </a:solidFill>
              </a:rPr>
              <a:t>Instructions</a:t>
            </a:r>
            <a:endParaRPr b="1"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292100" lvl="0" marL="457200" marR="152400" rtl="0" algn="l">
              <a:lnSpc>
                <a:spcPct val="100000"/>
              </a:lnSpc>
              <a:spcBef>
                <a:spcPts val="0"/>
              </a:spcBef>
              <a:spcAft>
                <a:spcPts val="0"/>
              </a:spcAft>
              <a:buClr>
                <a:srgbClr val="000000"/>
              </a:buClr>
              <a:buSzPts val="1000"/>
              <a:buChar char="●"/>
            </a:pPr>
            <a:r>
              <a:rPr lang="en" sz="1000">
                <a:solidFill>
                  <a:srgbClr val="000000"/>
                </a:solidFill>
              </a:rPr>
              <a:t>In your `signUpButton` event listener you will need to:</a:t>
            </a:r>
            <a:endParaRPr sz="1000">
              <a:solidFill>
                <a:srgbClr val="000000"/>
              </a:solidFill>
            </a:endParaRPr>
          </a:p>
          <a:p>
            <a:pPr indent="-292100" lvl="1" marL="914400" marR="152400" rtl="0" algn="l">
              <a:lnSpc>
                <a:spcPct val="100000"/>
              </a:lnSpc>
              <a:spcBef>
                <a:spcPts val="0"/>
              </a:spcBef>
              <a:spcAft>
                <a:spcPts val="0"/>
              </a:spcAft>
              <a:buClr>
                <a:srgbClr val="000000"/>
              </a:buClr>
              <a:buSzPts val="1000"/>
              <a:buChar char="○"/>
            </a:pPr>
            <a:r>
              <a:rPr lang="en" sz="1000">
                <a:solidFill>
                  <a:srgbClr val="000000"/>
                </a:solidFill>
              </a:rPr>
              <a:t>Save the user to localStorage.</a:t>
            </a:r>
            <a:endParaRPr sz="1000">
              <a:solidFill>
                <a:srgbClr val="000000"/>
              </a:solidFill>
            </a:endParaRPr>
          </a:p>
          <a:p>
            <a:pPr indent="0" lvl="0" marL="457200" marR="152400" rtl="0" algn="l">
              <a:lnSpc>
                <a:spcPct val="100000"/>
              </a:lnSpc>
              <a:spcBef>
                <a:spcPts val="0"/>
              </a:spcBef>
              <a:spcAft>
                <a:spcPts val="0"/>
              </a:spcAft>
              <a:buNone/>
            </a:pPr>
            <a:r>
              <a:t/>
            </a:r>
            <a:endParaRPr sz="1000">
              <a:solidFill>
                <a:srgbClr val="000000"/>
              </a:solidFill>
            </a:endParaRPr>
          </a:p>
          <a:p>
            <a:pPr indent="-292100" lvl="0" marL="457200" marR="152400" rtl="0" algn="l">
              <a:lnSpc>
                <a:spcPct val="100000"/>
              </a:lnSpc>
              <a:spcBef>
                <a:spcPts val="0"/>
              </a:spcBef>
              <a:spcAft>
                <a:spcPts val="0"/>
              </a:spcAft>
              <a:buClr>
                <a:srgbClr val="000000"/>
              </a:buClr>
              <a:buSzPts val="1000"/>
              <a:buChar char="●"/>
            </a:pPr>
            <a:r>
              <a:rPr lang="en" sz="1000">
                <a:solidFill>
                  <a:srgbClr val="000000"/>
                </a:solidFill>
              </a:rPr>
              <a:t>In the `renderLastRegistered()` function you will need to:</a:t>
            </a:r>
            <a:endParaRPr sz="1000">
              <a:solidFill>
                <a:srgbClr val="000000"/>
              </a:solidFill>
            </a:endParaRPr>
          </a:p>
          <a:p>
            <a:pPr indent="0" lvl="0" marL="457200" marR="152400" rtl="0" algn="l">
              <a:lnSpc>
                <a:spcPct val="100000"/>
              </a:lnSpc>
              <a:spcBef>
                <a:spcPts val="0"/>
              </a:spcBef>
              <a:spcAft>
                <a:spcPts val="0"/>
              </a:spcAft>
              <a:buNone/>
            </a:pPr>
            <a:r>
              <a:t/>
            </a:r>
            <a:endParaRPr sz="1000">
              <a:solidFill>
                <a:srgbClr val="000000"/>
              </a:solidFill>
            </a:endParaRPr>
          </a:p>
          <a:p>
            <a:pPr indent="-292100" lvl="0" marL="457200" marR="152400" rtl="0" algn="l">
              <a:lnSpc>
                <a:spcPct val="100000"/>
              </a:lnSpc>
              <a:spcBef>
                <a:spcPts val="0"/>
              </a:spcBef>
              <a:spcAft>
                <a:spcPts val="0"/>
              </a:spcAft>
              <a:buClr>
                <a:srgbClr val="000000"/>
              </a:buClr>
              <a:buSzPts val="1000"/>
              <a:buChar char="●"/>
            </a:pPr>
            <a:r>
              <a:rPr lang="en" sz="1000">
                <a:solidFill>
                  <a:srgbClr val="000000"/>
                </a:solidFill>
              </a:rPr>
              <a:t>Fill in code here to retrieve the last registered credentials from local storage.</a:t>
            </a:r>
            <a:endParaRPr sz="1000">
              <a:solidFill>
                <a:srgbClr val="000000"/>
              </a:solidFill>
            </a:endParaRPr>
          </a:p>
          <a:p>
            <a:pPr indent="0" lvl="0" marL="457200" marR="152400" rtl="0" algn="l">
              <a:lnSpc>
                <a:spcPct val="100000"/>
              </a:lnSpc>
              <a:spcBef>
                <a:spcPts val="0"/>
              </a:spcBef>
              <a:spcAft>
                <a:spcPts val="0"/>
              </a:spcAft>
              <a:buNone/>
            </a:pPr>
            <a:r>
              <a:rPr lang="en" sz="1000">
                <a:solidFill>
                  <a:srgbClr val="000000"/>
                </a:solidFill>
              </a:rPr>
              <a:t>  </a:t>
            </a:r>
            <a:endParaRPr sz="1000">
              <a:solidFill>
                <a:srgbClr val="000000"/>
              </a:solidFill>
            </a:endParaRPr>
          </a:p>
          <a:p>
            <a:pPr indent="-292100" lvl="0" marL="457200" marR="152400" rtl="0" algn="l">
              <a:lnSpc>
                <a:spcPct val="100000"/>
              </a:lnSpc>
              <a:spcBef>
                <a:spcPts val="0"/>
              </a:spcBef>
              <a:spcAft>
                <a:spcPts val="0"/>
              </a:spcAft>
              <a:buClr>
                <a:srgbClr val="000000"/>
              </a:buClr>
              <a:buSzPts val="1000"/>
              <a:buChar char="●"/>
            </a:pPr>
            <a:r>
              <a:rPr lang="en" sz="1000">
                <a:solidFill>
                  <a:srgbClr val="000000"/>
                </a:solidFill>
              </a:rPr>
              <a:t>If the last registered is null, return early from this function.</a:t>
            </a:r>
            <a:endParaRPr sz="1000">
              <a:solidFill>
                <a:srgbClr val="000000"/>
              </a:solidFill>
            </a:endParaRPr>
          </a:p>
          <a:p>
            <a:pPr indent="0" lvl="0" marL="457200" marR="152400" rtl="0" algn="l">
              <a:lnSpc>
                <a:spcPct val="100000"/>
              </a:lnSpc>
              <a:spcBef>
                <a:spcPts val="0"/>
              </a:spcBef>
              <a:spcAft>
                <a:spcPts val="0"/>
              </a:spcAft>
              <a:buNone/>
            </a:pPr>
            <a:r>
              <a:t/>
            </a:r>
            <a:endParaRPr sz="1000">
              <a:solidFill>
                <a:srgbClr val="000000"/>
              </a:solidFill>
            </a:endParaRPr>
          </a:p>
          <a:p>
            <a:pPr indent="-292100" lvl="0" marL="457200" marR="152400" rtl="0" algn="l">
              <a:lnSpc>
                <a:spcPct val="100000"/>
              </a:lnSpc>
              <a:spcBef>
                <a:spcPts val="0"/>
              </a:spcBef>
              <a:spcAft>
                <a:spcPts val="0"/>
              </a:spcAft>
              <a:buClr>
                <a:srgbClr val="000000"/>
              </a:buClr>
              <a:buSzPts val="1000"/>
              <a:buChar char="●"/>
            </a:pPr>
            <a:r>
              <a:rPr lang="en" sz="1000">
                <a:solidFill>
                  <a:srgbClr val="000000"/>
                </a:solidFill>
              </a:rPr>
              <a:t>Else set the text of the `userEmailSpan`, `userPasswordSpan` to their corresponding values from local storage.</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000000"/>
                </a:solidFill>
              </a:rPr>
              <a:t>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rPr b="1" lang="en" sz="1000">
                <a:solidFill>
                  <a:srgbClr val="000000"/>
                </a:solidFill>
              </a:rPr>
              <a:t>Hints</a:t>
            </a:r>
            <a:endParaRPr b="1"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000000"/>
                </a:solidFill>
              </a:rPr>
              <a:t>Make sure you call `renderLastRegistered()` after you set your `localStorage`.</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0" rtl="0" algn="l">
              <a:lnSpc>
                <a:spcPct val="100000"/>
              </a:lnSpc>
              <a:spcBef>
                <a:spcPts val="0"/>
              </a:spcBef>
              <a:spcAft>
                <a:spcPts val="1600"/>
              </a:spcAft>
              <a:buNone/>
            </a:pPr>
            <a:r>
              <a:t/>
            </a:r>
            <a:endParaRPr sz="1000">
              <a:solidFill>
                <a:srgbClr val="000000"/>
              </a:solidFill>
            </a:endParaRPr>
          </a:p>
        </p:txBody>
      </p:sp>
      <p:sp>
        <p:nvSpPr>
          <p:cNvPr id="325" name="Google Shape;325;p59"/>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21-Stu_Local-Storage-User</a:t>
            </a:r>
            <a:r>
              <a:rPr lang="en"/>
              <a:t>/Unsolved | 15 mins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0"/>
          <p:cNvSpPr txBox="1"/>
          <p:nvPr>
            <p:ph type="title"/>
          </p:nvPr>
        </p:nvSpPr>
        <p:spPr>
          <a:xfrm>
            <a:off x="1806275" y="-1586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a:t>
            </a:r>
            <a:r>
              <a:rPr lang="en"/>
              <a:t>: Event Delegation</a:t>
            </a:r>
            <a:endParaRPr/>
          </a:p>
        </p:txBody>
      </p:sp>
      <p:sp>
        <p:nvSpPr>
          <p:cNvPr id="331" name="Google Shape;331;p60"/>
          <p:cNvSpPr txBox="1"/>
          <p:nvPr>
            <p:ph idx="1" type="body"/>
          </p:nvPr>
        </p:nvSpPr>
        <p:spPr>
          <a:xfrm>
            <a:off x="1392175" y="570550"/>
            <a:ext cx="7708500" cy="3090600"/>
          </a:xfrm>
          <a:prstGeom prst="rect">
            <a:avLst/>
          </a:prstGeom>
        </p:spPr>
        <p:txBody>
          <a:bodyPr anchorCtr="0" anchor="t" bIns="91425" lIns="91425" spcFirstLastPara="1" rIns="91425" wrap="square" tIns="91425">
            <a:noAutofit/>
          </a:bodyPr>
          <a:lstStyle/>
          <a:p>
            <a:pPr indent="-285750" lvl="0" marL="457200" rtl="0" algn="l">
              <a:spcBef>
                <a:spcPts val="300"/>
              </a:spcBef>
              <a:spcAft>
                <a:spcPts val="0"/>
              </a:spcAft>
              <a:buClr>
                <a:srgbClr val="24292E"/>
              </a:buClr>
              <a:buSzPts val="900"/>
              <a:buFont typeface="Arial"/>
              <a:buChar char="●"/>
            </a:pPr>
            <a:r>
              <a:rPr lang="en" sz="900">
                <a:solidFill>
                  <a:srgbClr val="24292E"/>
                </a:solidFill>
                <a:highlight>
                  <a:srgbClr val="FFFFFF"/>
                </a:highlight>
                <a:latin typeface="Arial"/>
                <a:ea typeface="Arial"/>
                <a:cs typeface="Arial"/>
                <a:sym typeface="Arial"/>
              </a:rPr>
              <a:t>The first thing we need to do is save the form data with:</a:t>
            </a:r>
            <a:endParaRPr sz="9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120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localStorage.</a:t>
            </a:r>
            <a:r>
              <a:rPr lang="en" sz="900">
                <a:solidFill>
                  <a:srgbClr val="005CC5"/>
                </a:solidFill>
                <a:highlight>
                  <a:srgbClr val="F6F8FA"/>
                </a:highlight>
                <a:latin typeface="Consolas"/>
                <a:ea typeface="Consolas"/>
                <a:cs typeface="Consolas"/>
                <a:sym typeface="Consolas"/>
              </a:rPr>
              <a:t>setItem</a:t>
            </a:r>
            <a:r>
              <a:rPr lang="en" sz="900">
                <a:solidFill>
                  <a:srgbClr val="24292E"/>
                </a:solidFill>
                <a:highlight>
                  <a:srgbClr val="F6F8FA"/>
                </a:highlight>
                <a:latin typeface="Consolas"/>
                <a:ea typeface="Consolas"/>
                <a:cs typeface="Consolas"/>
                <a:sym typeface="Consolas"/>
              </a:rPr>
              <a:t>(</a:t>
            </a:r>
            <a:r>
              <a:rPr lang="en" sz="900">
                <a:solidFill>
                  <a:srgbClr val="032F62"/>
                </a:solidFill>
                <a:highlight>
                  <a:srgbClr val="F6F8FA"/>
                </a:highlight>
                <a:latin typeface="Consolas"/>
                <a:ea typeface="Consolas"/>
                <a:cs typeface="Consolas"/>
                <a:sym typeface="Consolas"/>
              </a:rPr>
              <a:t>"email"</a:t>
            </a:r>
            <a:r>
              <a:rPr lang="en" sz="900">
                <a:solidFill>
                  <a:srgbClr val="24292E"/>
                </a:solidFill>
                <a:highlight>
                  <a:srgbClr val="F6F8FA"/>
                </a:highlight>
                <a:latin typeface="Consolas"/>
                <a:ea typeface="Consolas"/>
                <a:cs typeface="Consolas"/>
                <a:sym typeface="Consolas"/>
              </a:rPr>
              <a:t>, email);</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localStorage.</a:t>
            </a:r>
            <a:r>
              <a:rPr lang="en" sz="900">
                <a:solidFill>
                  <a:srgbClr val="005CC5"/>
                </a:solidFill>
                <a:highlight>
                  <a:srgbClr val="F6F8FA"/>
                </a:highlight>
                <a:latin typeface="Consolas"/>
                <a:ea typeface="Consolas"/>
                <a:cs typeface="Consolas"/>
                <a:sym typeface="Consolas"/>
              </a:rPr>
              <a:t>setItem</a:t>
            </a:r>
            <a:r>
              <a:rPr lang="en" sz="900">
                <a:solidFill>
                  <a:srgbClr val="24292E"/>
                </a:solidFill>
                <a:highlight>
                  <a:srgbClr val="F6F8FA"/>
                </a:highlight>
                <a:latin typeface="Consolas"/>
                <a:ea typeface="Consolas"/>
                <a:cs typeface="Consolas"/>
                <a:sym typeface="Consolas"/>
              </a:rPr>
              <a:t>(</a:t>
            </a:r>
            <a:r>
              <a:rPr lang="en" sz="900">
                <a:solidFill>
                  <a:srgbClr val="032F62"/>
                </a:solidFill>
                <a:highlight>
                  <a:srgbClr val="F6F8FA"/>
                </a:highlight>
                <a:latin typeface="Consolas"/>
                <a:ea typeface="Consolas"/>
                <a:cs typeface="Consolas"/>
                <a:sym typeface="Consolas"/>
              </a:rPr>
              <a:t>"password"</a:t>
            </a:r>
            <a:r>
              <a:rPr lang="en" sz="900">
                <a:solidFill>
                  <a:srgbClr val="24292E"/>
                </a:solidFill>
                <a:highlight>
                  <a:srgbClr val="F6F8FA"/>
                </a:highlight>
                <a:latin typeface="Consolas"/>
                <a:ea typeface="Consolas"/>
                <a:cs typeface="Consolas"/>
                <a:sym typeface="Consolas"/>
              </a:rPr>
              <a:t>, password);</a:t>
            </a:r>
            <a:endParaRPr sz="900">
              <a:solidFill>
                <a:srgbClr val="24292E"/>
              </a:solidFill>
              <a:highlight>
                <a:srgbClr val="F6F8FA"/>
              </a:highlight>
              <a:latin typeface="Consolas"/>
              <a:ea typeface="Consolas"/>
              <a:cs typeface="Consolas"/>
              <a:sym typeface="Consolas"/>
            </a:endParaRPr>
          </a:p>
          <a:p>
            <a:pPr indent="-285750" lvl="0" marL="457200" rtl="0" algn="l">
              <a:spcBef>
                <a:spcPts val="1200"/>
              </a:spcBef>
              <a:spcAft>
                <a:spcPts val="0"/>
              </a:spcAft>
              <a:buClr>
                <a:srgbClr val="24292E"/>
              </a:buClr>
              <a:buSzPts val="900"/>
              <a:buFont typeface="Arial"/>
              <a:buChar char="●"/>
            </a:pPr>
            <a:r>
              <a:rPr lang="en" sz="900">
                <a:solidFill>
                  <a:srgbClr val="24292E"/>
                </a:solidFill>
                <a:highlight>
                  <a:srgbClr val="FFFFFF"/>
                </a:highlight>
                <a:latin typeface="Arial"/>
                <a:ea typeface="Arial"/>
                <a:cs typeface="Arial"/>
                <a:sym typeface="Arial"/>
              </a:rPr>
              <a:t>Now that we are persisting data to </a:t>
            </a:r>
            <a:r>
              <a:rPr lang="en" sz="900">
                <a:solidFill>
                  <a:srgbClr val="24292E"/>
                </a:solidFill>
                <a:highlight>
                  <a:srgbClr val="FFFFFF"/>
                </a:highlight>
                <a:latin typeface="Consolas"/>
                <a:ea typeface="Consolas"/>
                <a:cs typeface="Consolas"/>
                <a:sym typeface="Consolas"/>
              </a:rPr>
              <a:t>localStorage</a:t>
            </a:r>
            <a:r>
              <a:rPr lang="en" sz="900">
                <a:solidFill>
                  <a:srgbClr val="24292E"/>
                </a:solidFill>
                <a:highlight>
                  <a:srgbClr val="FFFFFF"/>
                </a:highlight>
                <a:latin typeface="Arial"/>
                <a:ea typeface="Arial"/>
                <a:cs typeface="Arial"/>
                <a:sym typeface="Arial"/>
              </a:rPr>
              <a:t>, let's set and return our last user's data inside our </a:t>
            </a:r>
            <a:r>
              <a:rPr lang="en" sz="900">
                <a:solidFill>
                  <a:srgbClr val="24292E"/>
                </a:solidFill>
                <a:highlight>
                  <a:srgbClr val="FFFFFF"/>
                </a:highlight>
                <a:latin typeface="Consolas"/>
                <a:ea typeface="Consolas"/>
                <a:cs typeface="Consolas"/>
                <a:sym typeface="Consolas"/>
              </a:rPr>
              <a:t>renderLastRegistered()</a:t>
            </a:r>
            <a:r>
              <a:rPr lang="en" sz="900">
                <a:solidFill>
                  <a:srgbClr val="24292E"/>
                </a:solidFill>
                <a:highlight>
                  <a:srgbClr val="FFFFFF"/>
                </a:highlight>
                <a:latin typeface="Arial"/>
                <a:ea typeface="Arial"/>
                <a:cs typeface="Arial"/>
                <a:sym typeface="Arial"/>
              </a:rPr>
              <a:t> function.</a:t>
            </a:r>
            <a:endParaRPr sz="9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1200"/>
              </a:spcBef>
              <a:spcAft>
                <a:spcPts val="0"/>
              </a:spcAft>
              <a:buClr>
                <a:schemeClr val="dk1"/>
              </a:buClr>
              <a:buSzPts val="1100"/>
              <a:buFont typeface="Arial"/>
              <a:buNone/>
            </a:pPr>
            <a:r>
              <a:rPr lang="en" sz="900">
                <a:solidFill>
                  <a:srgbClr val="24292E"/>
                </a:solidFill>
                <a:highlight>
                  <a:srgbClr val="FFFFFF"/>
                </a:highlight>
                <a:latin typeface="Arial"/>
                <a:ea typeface="Arial"/>
                <a:cs typeface="Arial"/>
                <a:sym typeface="Arial"/>
              </a:rPr>
              <a:t>We access our local storage data and set the email and password to a variable. We then check if the email and password is null and if so, return early.</a:t>
            </a:r>
            <a:br>
              <a:rPr lang="en" sz="900">
                <a:solidFill>
                  <a:srgbClr val="24292E"/>
                </a:solidFill>
                <a:highlight>
                  <a:srgbClr val="FFFFFF"/>
                </a:highlight>
                <a:latin typeface="Arial"/>
                <a:ea typeface="Arial"/>
                <a:cs typeface="Arial"/>
                <a:sym typeface="Arial"/>
              </a:rPr>
            </a:br>
            <a:r>
              <a:rPr lang="en" sz="900">
                <a:solidFill>
                  <a:srgbClr val="D73A49"/>
                </a:solidFill>
                <a:highlight>
                  <a:srgbClr val="F6F8FA"/>
                </a:highlight>
                <a:latin typeface="Consolas"/>
                <a:ea typeface="Consolas"/>
                <a:cs typeface="Consolas"/>
                <a:sym typeface="Consolas"/>
              </a:rPr>
              <a:t>var</a:t>
            </a:r>
            <a:r>
              <a:rPr lang="en" sz="900">
                <a:solidFill>
                  <a:srgbClr val="24292E"/>
                </a:solidFill>
                <a:highlight>
                  <a:srgbClr val="F6F8FA"/>
                </a:highlight>
                <a:latin typeface="Consolas"/>
                <a:ea typeface="Consolas"/>
                <a:cs typeface="Consolas"/>
                <a:sym typeface="Consolas"/>
              </a:rPr>
              <a:t> email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localStorage.</a:t>
            </a:r>
            <a:r>
              <a:rPr lang="en" sz="900">
                <a:solidFill>
                  <a:srgbClr val="005CC5"/>
                </a:solidFill>
                <a:highlight>
                  <a:srgbClr val="F6F8FA"/>
                </a:highlight>
                <a:latin typeface="Consolas"/>
                <a:ea typeface="Consolas"/>
                <a:cs typeface="Consolas"/>
                <a:sym typeface="Consolas"/>
              </a:rPr>
              <a:t>getItem</a:t>
            </a:r>
            <a:r>
              <a:rPr lang="en" sz="900">
                <a:solidFill>
                  <a:srgbClr val="24292E"/>
                </a:solidFill>
                <a:highlight>
                  <a:srgbClr val="F6F8FA"/>
                </a:highlight>
                <a:latin typeface="Consolas"/>
                <a:ea typeface="Consolas"/>
                <a:cs typeface="Consolas"/>
                <a:sym typeface="Consolas"/>
              </a:rPr>
              <a:t>(</a:t>
            </a:r>
            <a:r>
              <a:rPr lang="en" sz="900">
                <a:solidFill>
                  <a:srgbClr val="032F62"/>
                </a:solidFill>
                <a:highlight>
                  <a:srgbClr val="F6F8FA"/>
                </a:highlight>
                <a:latin typeface="Consolas"/>
                <a:ea typeface="Consolas"/>
                <a:cs typeface="Consolas"/>
                <a:sym typeface="Consolas"/>
              </a:rPr>
              <a:t>"email"</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D73A49"/>
                </a:solidFill>
                <a:highlight>
                  <a:srgbClr val="F6F8FA"/>
                </a:highlight>
                <a:latin typeface="Consolas"/>
                <a:ea typeface="Consolas"/>
                <a:cs typeface="Consolas"/>
                <a:sym typeface="Consolas"/>
              </a:rPr>
              <a:t>var</a:t>
            </a:r>
            <a:r>
              <a:rPr lang="en" sz="900">
                <a:solidFill>
                  <a:srgbClr val="24292E"/>
                </a:solidFill>
                <a:highlight>
                  <a:srgbClr val="F6F8FA"/>
                </a:highlight>
                <a:latin typeface="Consolas"/>
                <a:ea typeface="Consolas"/>
                <a:cs typeface="Consolas"/>
                <a:sym typeface="Consolas"/>
              </a:rPr>
              <a:t> password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localStorage.</a:t>
            </a:r>
            <a:r>
              <a:rPr lang="en" sz="900">
                <a:solidFill>
                  <a:srgbClr val="005CC5"/>
                </a:solidFill>
                <a:highlight>
                  <a:srgbClr val="F6F8FA"/>
                </a:highlight>
                <a:latin typeface="Consolas"/>
                <a:ea typeface="Consolas"/>
                <a:cs typeface="Consolas"/>
                <a:sym typeface="Consolas"/>
              </a:rPr>
              <a:t>getItem</a:t>
            </a:r>
            <a:r>
              <a:rPr lang="en" sz="900">
                <a:solidFill>
                  <a:srgbClr val="24292E"/>
                </a:solidFill>
                <a:highlight>
                  <a:srgbClr val="F6F8FA"/>
                </a:highlight>
                <a:latin typeface="Consolas"/>
                <a:ea typeface="Consolas"/>
                <a:cs typeface="Consolas"/>
                <a:sym typeface="Consolas"/>
              </a:rPr>
              <a:t>(</a:t>
            </a:r>
            <a:r>
              <a:rPr lang="en" sz="900">
                <a:solidFill>
                  <a:srgbClr val="032F62"/>
                </a:solidFill>
                <a:highlight>
                  <a:srgbClr val="F6F8FA"/>
                </a:highlight>
                <a:latin typeface="Consolas"/>
                <a:ea typeface="Consolas"/>
                <a:cs typeface="Consolas"/>
                <a:sym typeface="Consolas"/>
              </a:rPr>
              <a:t>"password"</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D73A49"/>
                </a:solidFill>
                <a:highlight>
                  <a:srgbClr val="F6F8FA"/>
                </a:highlight>
                <a:latin typeface="Consolas"/>
                <a:ea typeface="Consolas"/>
                <a:cs typeface="Consolas"/>
                <a:sym typeface="Consolas"/>
              </a:rPr>
              <a:t>if</a:t>
            </a:r>
            <a:r>
              <a:rPr lang="en" sz="900">
                <a:solidFill>
                  <a:srgbClr val="24292E"/>
                </a:solidFill>
                <a:highlight>
                  <a:srgbClr val="F6F8FA"/>
                </a:highlight>
                <a:latin typeface="Consolas"/>
                <a:ea typeface="Consolas"/>
                <a:cs typeface="Consolas"/>
                <a:sym typeface="Consolas"/>
              </a:rPr>
              <a:t> (email </a:t>
            </a:r>
            <a:r>
              <a:rPr lang="en" sz="900">
                <a:solidFill>
                  <a:srgbClr val="D73A49"/>
                </a:solidFill>
                <a:highlight>
                  <a:srgbClr val="F6F8FA"/>
                </a:highlight>
                <a:latin typeface="Consolas"/>
                <a:ea typeface="Consolas"/>
                <a:cs typeface="Consolas"/>
                <a:sym typeface="Consolas"/>
              </a:rPr>
              <a:t>&amp;&amp;</a:t>
            </a:r>
            <a:r>
              <a:rPr lang="en" sz="900">
                <a:solidFill>
                  <a:srgbClr val="24292E"/>
                </a:solidFill>
                <a:highlight>
                  <a:srgbClr val="F6F8FA"/>
                </a:highlight>
                <a:latin typeface="Consolas"/>
                <a:ea typeface="Consolas"/>
                <a:cs typeface="Consolas"/>
                <a:sym typeface="Consolas"/>
              </a:rPr>
              <a:t> password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null</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  </a:t>
            </a:r>
            <a:r>
              <a:rPr lang="en" sz="900">
                <a:solidFill>
                  <a:srgbClr val="D73A49"/>
                </a:solidFill>
                <a:highlight>
                  <a:srgbClr val="F6F8FA"/>
                </a:highlight>
                <a:latin typeface="Consolas"/>
                <a:ea typeface="Consolas"/>
                <a:cs typeface="Consolas"/>
                <a:sym typeface="Consolas"/>
              </a:rPr>
              <a:t>Return</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285750" lvl="0" marL="457200" rtl="0" algn="l">
              <a:spcBef>
                <a:spcPts val="300"/>
              </a:spcBef>
              <a:spcAft>
                <a:spcPts val="0"/>
              </a:spcAft>
              <a:buClr>
                <a:srgbClr val="24292E"/>
              </a:buClr>
              <a:buSzPts val="900"/>
              <a:buFont typeface="Arial"/>
              <a:buChar char="●"/>
            </a:pPr>
            <a:r>
              <a:rPr lang="en" sz="900">
                <a:solidFill>
                  <a:srgbClr val="24292E"/>
                </a:solidFill>
                <a:highlight>
                  <a:srgbClr val="FFFFFF"/>
                </a:highlight>
                <a:latin typeface="Arial"/>
                <a:ea typeface="Arial"/>
                <a:cs typeface="Arial"/>
                <a:sym typeface="Arial"/>
              </a:rPr>
              <a:t>If our data is not null, we set the text of the </a:t>
            </a:r>
            <a:r>
              <a:rPr lang="en" sz="900">
                <a:solidFill>
                  <a:srgbClr val="24292E"/>
                </a:solidFill>
                <a:highlight>
                  <a:srgbClr val="FFFFFF"/>
                </a:highlight>
                <a:latin typeface="Consolas"/>
                <a:ea typeface="Consolas"/>
                <a:cs typeface="Consolas"/>
                <a:sym typeface="Consolas"/>
              </a:rPr>
              <a:t>userEmailSpan</a:t>
            </a:r>
            <a:r>
              <a:rPr lang="en" sz="900">
                <a:solidFill>
                  <a:srgbClr val="24292E"/>
                </a:solidFill>
                <a:highlight>
                  <a:srgbClr val="FFFFFF"/>
                </a:highlight>
                <a:latin typeface="Arial"/>
                <a:ea typeface="Arial"/>
                <a:cs typeface="Arial"/>
                <a:sym typeface="Arial"/>
              </a:rPr>
              <a:t> and</a:t>
            </a:r>
            <a:r>
              <a:rPr lang="en" sz="900">
                <a:solidFill>
                  <a:srgbClr val="24292E"/>
                </a:solidFill>
                <a:highlight>
                  <a:srgbClr val="FFFFFF"/>
                </a:highlight>
                <a:latin typeface="Consolas"/>
                <a:ea typeface="Consolas"/>
                <a:cs typeface="Consolas"/>
                <a:sym typeface="Consolas"/>
              </a:rPr>
              <a:t>userPasswordSpan</a:t>
            </a:r>
            <a:r>
              <a:rPr lang="en" sz="900">
                <a:solidFill>
                  <a:srgbClr val="24292E"/>
                </a:solidFill>
                <a:highlight>
                  <a:srgbClr val="FFFFFF"/>
                </a:highlight>
                <a:latin typeface="Arial"/>
                <a:ea typeface="Arial"/>
                <a:cs typeface="Arial"/>
                <a:sym typeface="Arial"/>
              </a:rPr>
              <a:t> to their corresponding values from local storage.</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120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userEmailSpan.textContent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email;</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userPasswordSpan.textContent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password;</a:t>
            </a:r>
            <a:endParaRPr sz="900">
              <a:solidFill>
                <a:srgbClr val="24292E"/>
              </a:solidFill>
              <a:highlight>
                <a:srgbClr val="F6F8FA"/>
              </a:highlight>
              <a:latin typeface="Consolas"/>
              <a:ea typeface="Consolas"/>
              <a:cs typeface="Consolas"/>
              <a:sym typeface="Consolas"/>
            </a:endParaRPr>
          </a:p>
          <a:p>
            <a:pPr indent="-285750" lvl="0" marL="457200" rtl="0" algn="l">
              <a:spcBef>
                <a:spcPts val="1200"/>
              </a:spcBef>
              <a:spcAft>
                <a:spcPts val="0"/>
              </a:spcAft>
              <a:buClr>
                <a:srgbClr val="24292E"/>
              </a:buClr>
              <a:buSzPts val="900"/>
              <a:buFont typeface="Arial"/>
              <a:buChar char="●"/>
            </a:pPr>
            <a:r>
              <a:rPr lang="en" sz="900">
                <a:solidFill>
                  <a:srgbClr val="24292E"/>
                </a:solidFill>
                <a:highlight>
                  <a:srgbClr val="FFFFFF"/>
                </a:highlight>
                <a:latin typeface="Arial"/>
                <a:ea typeface="Arial"/>
                <a:cs typeface="Arial"/>
                <a:sym typeface="Arial"/>
              </a:rPr>
              <a:t>With our </a:t>
            </a:r>
            <a:r>
              <a:rPr lang="en" sz="900">
                <a:solidFill>
                  <a:srgbClr val="24292E"/>
                </a:solidFill>
                <a:highlight>
                  <a:srgbClr val="FFFFFF"/>
                </a:highlight>
                <a:latin typeface="Consolas"/>
                <a:ea typeface="Consolas"/>
                <a:cs typeface="Consolas"/>
                <a:sym typeface="Consolas"/>
              </a:rPr>
              <a:t>renderLastRegistered()</a:t>
            </a:r>
            <a:r>
              <a:rPr lang="en" sz="900">
                <a:solidFill>
                  <a:srgbClr val="24292E"/>
                </a:solidFill>
                <a:highlight>
                  <a:srgbClr val="FFFFFF"/>
                </a:highlight>
                <a:latin typeface="Arial"/>
                <a:ea typeface="Arial"/>
                <a:cs typeface="Arial"/>
                <a:sym typeface="Arial"/>
              </a:rPr>
              <a:t> function complete, we can now call it inside our </a:t>
            </a:r>
            <a:r>
              <a:rPr lang="en" sz="900">
                <a:solidFill>
                  <a:srgbClr val="24292E"/>
                </a:solidFill>
                <a:highlight>
                  <a:srgbClr val="FFFFFF"/>
                </a:highlight>
                <a:latin typeface="Consolas"/>
                <a:ea typeface="Consolas"/>
                <a:cs typeface="Consolas"/>
                <a:sym typeface="Consolas"/>
              </a:rPr>
              <a:t>signUpButton</a:t>
            </a:r>
            <a:r>
              <a:rPr lang="en" sz="900">
                <a:solidFill>
                  <a:srgbClr val="24292E"/>
                </a:solidFill>
                <a:highlight>
                  <a:srgbClr val="FFFFFF"/>
                </a:highlight>
                <a:latin typeface="Arial"/>
                <a:ea typeface="Arial"/>
                <a:cs typeface="Arial"/>
                <a:sym typeface="Arial"/>
              </a:rPr>
              <a:t> event listener after we set our </a:t>
            </a:r>
            <a:r>
              <a:rPr lang="en" sz="900">
                <a:solidFill>
                  <a:srgbClr val="24292E"/>
                </a:solidFill>
                <a:highlight>
                  <a:srgbClr val="FFFFFF"/>
                </a:highlight>
                <a:latin typeface="Consolas"/>
                <a:ea typeface="Consolas"/>
                <a:cs typeface="Consolas"/>
                <a:sym typeface="Consolas"/>
              </a:rPr>
              <a:t>localStorage</a:t>
            </a:r>
            <a:r>
              <a:rPr lang="en" sz="900">
                <a:solidFill>
                  <a:srgbClr val="24292E"/>
                </a:solidFill>
                <a:highlight>
                  <a:srgbClr val="FFFFFF"/>
                </a:highlight>
                <a:latin typeface="Arial"/>
                <a:ea typeface="Arial"/>
                <a:cs typeface="Arial"/>
                <a:sym typeface="Arial"/>
              </a:rPr>
              <a:t> when a form is submitted.</a:t>
            </a:r>
            <a:endParaRPr sz="900">
              <a:solidFill>
                <a:srgbClr val="24292E"/>
              </a:solidFill>
              <a:highlight>
                <a:srgbClr val="FFFFFF"/>
              </a:highlight>
              <a:latin typeface="Arial"/>
              <a:ea typeface="Arial"/>
              <a:cs typeface="Arial"/>
              <a:sym typeface="Arial"/>
            </a:endParaRPr>
          </a:p>
          <a:p>
            <a:pPr indent="0" lvl="0" marL="152400" marR="152400" rtl="0" algn="l">
              <a:lnSpc>
                <a:spcPct val="100000"/>
              </a:lnSpc>
              <a:spcBef>
                <a:spcPts val="120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localStorage.</a:t>
            </a:r>
            <a:r>
              <a:rPr lang="en" sz="900">
                <a:solidFill>
                  <a:srgbClr val="005CC5"/>
                </a:solidFill>
                <a:highlight>
                  <a:srgbClr val="F6F8FA"/>
                </a:highlight>
                <a:latin typeface="Consolas"/>
                <a:ea typeface="Consolas"/>
                <a:cs typeface="Consolas"/>
                <a:sym typeface="Consolas"/>
              </a:rPr>
              <a:t>setItem</a:t>
            </a:r>
            <a:r>
              <a:rPr lang="en" sz="900">
                <a:solidFill>
                  <a:srgbClr val="24292E"/>
                </a:solidFill>
                <a:highlight>
                  <a:srgbClr val="F6F8FA"/>
                </a:highlight>
                <a:latin typeface="Consolas"/>
                <a:ea typeface="Consolas"/>
                <a:cs typeface="Consolas"/>
                <a:sym typeface="Consolas"/>
              </a:rPr>
              <a:t>(</a:t>
            </a:r>
            <a:r>
              <a:rPr lang="en" sz="900">
                <a:solidFill>
                  <a:srgbClr val="032F62"/>
                </a:solidFill>
                <a:highlight>
                  <a:srgbClr val="F6F8FA"/>
                </a:highlight>
                <a:latin typeface="Consolas"/>
                <a:ea typeface="Consolas"/>
                <a:cs typeface="Consolas"/>
                <a:sym typeface="Consolas"/>
              </a:rPr>
              <a:t>"email"</a:t>
            </a:r>
            <a:r>
              <a:rPr lang="en" sz="900">
                <a:solidFill>
                  <a:srgbClr val="24292E"/>
                </a:solidFill>
                <a:highlight>
                  <a:srgbClr val="F6F8FA"/>
                </a:highlight>
                <a:latin typeface="Consolas"/>
                <a:ea typeface="Consolas"/>
                <a:cs typeface="Consolas"/>
                <a:sym typeface="Consolas"/>
              </a:rPr>
              <a:t>, email);</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24292E"/>
                </a:solidFill>
                <a:highlight>
                  <a:srgbClr val="F6F8FA"/>
                </a:highlight>
                <a:latin typeface="Consolas"/>
                <a:ea typeface="Consolas"/>
                <a:cs typeface="Consolas"/>
                <a:sym typeface="Consolas"/>
              </a:rPr>
              <a:t>localStorage.</a:t>
            </a:r>
            <a:r>
              <a:rPr lang="en" sz="900">
                <a:solidFill>
                  <a:srgbClr val="005CC5"/>
                </a:solidFill>
                <a:highlight>
                  <a:srgbClr val="F6F8FA"/>
                </a:highlight>
                <a:latin typeface="Consolas"/>
                <a:ea typeface="Consolas"/>
                <a:cs typeface="Consolas"/>
                <a:sym typeface="Consolas"/>
              </a:rPr>
              <a:t>setItem</a:t>
            </a:r>
            <a:r>
              <a:rPr lang="en" sz="900">
                <a:solidFill>
                  <a:srgbClr val="24292E"/>
                </a:solidFill>
                <a:highlight>
                  <a:srgbClr val="F6F8FA"/>
                </a:highlight>
                <a:latin typeface="Consolas"/>
                <a:ea typeface="Consolas"/>
                <a:cs typeface="Consolas"/>
                <a:sym typeface="Consolas"/>
              </a:rPr>
              <a:t>(</a:t>
            </a:r>
            <a:r>
              <a:rPr lang="en" sz="900">
                <a:solidFill>
                  <a:srgbClr val="032F62"/>
                </a:solidFill>
                <a:highlight>
                  <a:srgbClr val="F6F8FA"/>
                </a:highlight>
                <a:latin typeface="Consolas"/>
                <a:ea typeface="Consolas"/>
                <a:cs typeface="Consolas"/>
                <a:sym typeface="Consolas"/>
              </a:rPr>
              <a:t>"password"</a:t>
            </a:r>
            <a:r>
              <a:rPr lang="en" sz="900">
                <a:solidFill>
                  <a:srgbClr val="24292E"/>
                </a:solidFill>
                <a:highlight>
                  <a:srgbClr val="F6F8FA"/>
                </a:highlight>
                <a:latin typeface="Consolas"/>
                <a:ea typeface="Consolas"/>
                <a:cs typeface="Consolas"/>
                <a:sym typeface="Consolas"/>
              </a:rPr>
              <a:t>, password);</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900">
                <a:solidFill>
                  <a:srgbClr val="6F42C1"/>
                </a:solidFill>
                <a:highlight>
                  <a:srgbClr val="F6F8FA"/>
                </a:highlight>
                <a:latin typeface="Consolas"/>
                <a:ea typeface="Consolas"/>
                <a:cs typeface="Consolas"/>
                <a:sym typeface="Consolas"/>
              </a:rPr>
              <a:t>renderLastRegistered</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0"/>
              </a:spcAft>
              <a:buClr>
                <a:schemeClr val="dk1"/>
              </a:buClr>
              <a:buSzPts val="1100"/>
              <a:buFont typeface="Arial"/>
              <a:buNone/>
            </a:pPr>
            <a:r>
              <a:t/>
            </a:r>
            <a:endParaRPr sz="85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85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850">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sz="85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85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850">
              <a:solidFill>
                <a:srgbClr val="000000"/>
              </a:solidFill>
            </a:endParaRPr>
          </a:p>
          <a:p>
            <a:pPr indent="0" lvl="0" marL="0" rtl="0" algn="l">
              <a:lnSpc>
                <a:spcPct val="100000"/>
              </a:lnSpc>
              <a:spcBef>
                <a:spcPts val="0"/>
              </a:spcBef>
              <a:spcAft>
                <a:spcPts val="1600"/>
              </a:spcAft>
              <a:buNone/>
            </a:pPr>
            <a:r>
              <a:t/>
            </a:r>
            <a:endParaRPr sz="85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61"/>
          <p:cNvSpPr txBox="1"/>
          <p:nvPr>
            <p:ph type="title"/>
          </p:nvPr>
        </p:nvSpPr>
        <p:spPr>
          <a:xfrm>
            <a:off x="1806275" y="-62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Local Storage with Uh-oh</a:t>
            </a:r>
            <a:endParaRPr/>
          </a:p>
        </p:txBody>
      </p:sp>
      <p:sp>
        <p:nvSpPr>
          <p:cNvPr id="337" name="Google Shape;337;p61"/>
          <p:cNvSpPr txBox="1"/>
          <p:nvPr>
            <p:ph idx="1" type="body"/>
          </p:nvPr>
        </p:nvSpPr>
        <p:spPr>
          <a:xfrm>
            <a:off x="1713475" y="3605825"/>
            <a:ext cx="3854400" cy="20121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D73A49"/>
                </a:solidFill>
                <a:highlight>
                  <a:srgbClr val="F6F8FA"/>
                </a:highlight>
                <a:latin typeface="Consolas"/>
                <a:ea typeface="Consolas"/>
                <a:cs typeface="Consolas"/>
                <a:sym typeface="Consolas"/>
              </a:rPr>
              <a:t>var</a:t>
            </a:r>
            <a:r>
              <a:rPr lang="en" sz="1000">
                <a:solidFill>
                  <a:srgbClr val="24292E"/>
                </a:solidFill>
                <a:highlight>
                  <a:srgbClr val="F6F8FA"/>
                </a:highlight>
                <a:latin typeface="Consolas"/>
                <a:ea typeface="Consolas"/>
                <a:cs typeface="Consolas"/>
                <a:sym typeface="Consolas"/>
              </a:rPr>
              <a:t> user </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firstName</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firstNameInput.</a:t>
            </a:r>
            <a:r>
              <a:rPr lang="en" sz="1000">
                <a:solidFill>
                  <a:srgbClr val="005CC5"/>
                </a:solidFill>
                <a:highlight>
                  <a:srgbClr val="F6F8FA"/>
                </a:highlight>
                <a:latin typeface="Consolas"/>
                <a:ea typeface="Consolas"/>
                <a:cs typeface="Consolas"/>
                <a:sym typeface="Consolas"/>
              </a:rPr>
              <a:t>value</a:t>
            </a:r>
            <a:r>
              <a:rPr lang="en" sz="1000">
                <a:solidFill>
                  <a:srgbClr val="24292E"/>
                </a:solidFill>
                <a:highlight>
                  <a:srgbClr val="F6F8FA"/>
                </a:highlight>
                <a:latin typeface="Consolas"/>
                <a:ea typeface="Consolas"/>
                <a:cs typeface="Consolas"/>
                <a:sym typeface="Consolas"/>
              </a:rPr>
              <a:t>.</a:t>
            </a:r>
            <a:r>
              <a:rPr lang="en" sz="1000">
                <a:solidFill>
                  <a:srgbClr val="6F42C1"/>
                </a:solidFill>
                <a:highlight>
                  <a:srgbClr val="F6F8FA"/>
                </a:highlight>
                <a:latin typeface="Consolas"/>
                <a:ea typeface="Consolas"/>
                <a:cs typeface="Consolas"/>
                <a:sym typeface="Consolas"/>
              </a:rPr>
              <a:t>trim</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lastName</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lastNameInput.</a:t>
            </a:r>
            <a:r>
              <a:rPr lang="en" sz="1000">
                <a:solidFill>
                  <a:srgbClr val="005CC5"/>
                </a:solidFill>
                <a:highlight>
                  <a:srgbClr val="F6F8FA"/>
                </a:highlight>
                <a:latin typeface="Consolas"/>
                <a:ea typeface="Consolas"/>
                <a:cs typeface="Consolas"/>
                <a:sym typeface="Consolas"/>
              </a:rPr>
              <a:t>value</a:t>
            </a:r>
            <a:r>
              <a:rPr lang="en" sz="1000">
                <a:solidFill>
                  <a:srgbClr val="24292E"/>
                </a:solidFill>
                <a:highlight>
                  <a:srgbClr val="F6F8FA"/>
                </a:highlight>
                <a:latin typeface="Consolas"/>
                <a:ea typeface="Consolas"/>
                <a:cs typeface="Consolas"/>
                <a:sym typeface="Consolas"/>
              </a:rPr>
              <a:t>.</a:t>
            </a:r>
            <a:r>
              <a:rPr lang="en" sz="1000">
                <a:solidFill>
                  <a:srgbClr val="6F42C1"/>
                </a:solidFill>
                <a:highlight>
                  <a:srgbClr val="F6F8FA"/>
                </a:highlight>
                <a:latin typeface="Consolas"/>
                <a:ea typeface="Consolas"/>
                <a:cs typeface="Consolas"/>
                <a:sym typeface="Consolas"/>
              </a:rPr>
              <a:t>trim</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email</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emailInput.</a:t>
            </a:r>
            <a:r>
              <a:rPr lang="en" sz="1000">
                <a:solidFill>
                  <a:srgbClr val="005CC5"/>
                </a:solidFill>
                <a:highlight>
                  <a:srgbClr val="F6F8FA"/>
                </a:highlight>
                <a:latin typeface="Consolas"/>
                <a:ea typeface="Consolas"/>
                <a:cs typeface="Consolas"/>
                <a:sym typeface="Consolas"/>
              </a:rPr>
              <a:t>value</a:t>
            </a:r>
            <a:r>
              <a:rPr lang="en" sz="1000">
                <a:solidFill>
                  <a:srgbClr val="24292E"/>
                </a:solidFill>
                <a:highlight>
                  <a:srgbClr val="F6F8FA"/>
                </a:highlight>
                <a:latin typeface="Consolas"/>
                <a:ea typeface="Consolas"/>
                <a:cs typeface="Consolas"/>
                <a:sym typeface="Consolas"/>
              </a:rPr>
              <a:t>.</a:t>
            </a:r>
            <a:r>
              <a:rPr lang="en" sz="1000">
                <a:solidFill>
                  <a:srgbClr val="6F42C1"/>
                </a:solidFill>
                <a:highlight>
                  <a:srgbClr val="F6F8FA"/>
                </a:highlight>
                <a:latin typeface="Consolas"/>
                <a:ea typeface="Consolas"/>
                <a:cs typeface="Consolas"/>
                <a:sym typeface="Consolas"/>
              </a:rPr>
              <a:t>trim</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lnSpc>
                <a:spcPct val="100000"/>
              </a:lnSpc>
              <a:spcBef>
                <a:spcPts val="300"/>
              </a:spcBef>
              <a:spcAft>
                <a:spcPts val="0"/>
              </a:spcAft>
              <a:buNone/>
            </a:pPr>
            <a:r>
              <a:rPr lang="en" sz="1000">
                <a:solidFill>
                  <a:srgbClr val="24292E"/>
                </a:solidFill>
                <a:highlight>
                  <a:srgbClr val="F6F8FA"/>
                </a:highlight>
                <a:latin typeface="Consolas"/>
                <a:ea typeface="Consolas"/>
                <a:cs typeface="Consolas"/>
                <a:sym typeface="Consolas"/>
              </a:rPr>
              <a:t>  password</a:t>
            </a:r>
            <a:r>
              <a:rPr lang="en" sz="1000">
                <a:solidFill>
                  <a:srgbClr val="D73A49"/>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passwordInput.</a:t>
            </a:r>
            <a:r>
              <a:rPr lang="en" sz="1000">
                <a:solidFill>
                  <a:srgbClr val="005CC5"/>
                </a:solidFill>
                <a:highlight>
                  <a:srgbClr val="F6F8FA"/>
                </a:highlight>
                <a:latin typeface="Consolas"/>
                <a:ea typeface="Consolas"/>
                <a:cs typeface="Consolas"/>
                <a:sym typeface="Consolas"/>
              </a:rPr>
              <a:t>value</a:t>
            </a:r>
            <a:r>
              <a:rPr lang="en" sz="1000">
                <a:solidFill>
                  <a:srgbClr val="24292E"/>
                </a:solidFill>
                <a:highlight>
                  <a:srgbClr val="F6F8FA"/>
                </a:highlight>
                <a:latin typeface="Consolas"/>
                <a:ea typeface="Consolas"/>
                <a:cs typeface="Consolas"/>
                <a:sym typeface="Consolas"/>
              </a:rPr>
              <a:t>.</a:t>
            </a:r>
            <a:r>
              <a:rPr lang="en" sz="1000">
                <a:solidFill>
                  <a:srgbClr val="6F42C1"/>
                </a:solidFill>
                <a:highlight>
                  <a:srgbClr val="F6F8FA"/>
                </a:highlight>
                <a:latin typeface="Consolas"/>
                <a:ea typeface="Consolas"/>
                <a:cs typeface="Consolas"/>
                <a:sym typeface="Consolas"/>
              </a:rPr>
              <a:t>trim</a:t>
            </a: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152400" marR="152400" rtl="0" algn="l">
              <a:lnSpc>
                <a:spcPct val="100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t/>
            </a:r>
            <a:endParaRPr sz="1200">
              <a:solidFill>
                <a:srgbClr val="00FFFF"/>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8C8E5"/>
              </a:solidFill>
              <a:highlight>
                <a:srgbClr val="FFFFFF"/>
              </a:highlight>
              <a:latin typeface="Arial"/>
              <a:ea typeface="Arial"/>
              <a:cs typeface="Arial"/>
              <a:sym typeface="Arial"/>
            </a:endParaRPr>
          </a:p>
          <a:p>
            <a:pPr indent="0" lvl="0" marL="0" rtl="0" algn="l">
              <a:spcBef>
                <a:spcPts val="300"/>
              </a:spcBef>
              <a:spcAft>
                <a:spcPts val="0"/>
              </a:spcAft>
              <a:buNone/>
            </a:pPr>
            <a:r>
              <a:t/>
            </a:r>
            <a:endParaRPr sz="1000">
              <a:solidFill>
                <a:srgbClr val="24292E"/>
              </a:solidFill>
              <a:latin typeface="Consolas"/>
              <a:ea typeface="Consolas"/>
              <a:cs typeface="Consolas"/>
              <a:sym typeface="Consolas"/>
            </a:endParaRPr>
          </a:p>
          <a:p>
            <a:pPr indent="0" lvl="0" marL="0" marR="152400" rtl="0" algn="l">
              <a:lnSpc>
                <a:spcPct val="100000"/>
              </a:lnSpc>
              <a:spcBef>
                <a:spcPts val="1200"/>
              </a:spcBef>
              <a:spcAft>
                <a:spcPts val="0"/>
              </a:spcAft>
              <a:buClr>
                <a:schemeClr val="dk1"/>
              </a:buClr>
              <a:buSzPts val="1100"/>
              <a:buFont typeface="Arial"/>
              <a:buNone/>
            </a:pPr>
            <a:r>
              <a:t/>
            </a:r>
            <a:endParaRPr>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24292E"/>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24292E"/>
              </a:solidFill>
            </a:endParaRPr>
          </a:p>
          <a:p>
            <a:pPr indent="0" lvl="0" marL="0" rtl="0" algn="l">
              <a:spcBef>
                <a:spcPts val="0"/>
              </a:spcBef>
              <a:spcAft>
                <a:spcPts val="1600"/>
              </a:spcAft>
              <a:buNone/>
            </a:pPr>
            <a:r>
              <a:t/>
            </a:r>
            <a:endParaRPr sz="1000">
              <a:solidFill>
                <a:srgbClr val="444444"/>
              </a:solidFill>
            </a:endParaRPr>
          </a:p>
        </p:txBody>
      </p:sp>
      <p:pic>
        <p:nvPicPr>
          <p:cNvPr id="338" name="Google Shape;338;p61"/>
          <p:cNvPicPr preferRelativeResize="0"/>
          <p:nvPr/>
        </p:nvPicPr>
        <p:blipFill>
          <a:blip r:embed="rId3">
            <a:alphaModFix/>
          </a:blip>
          <a:stretch>
            <a:fillRect/>
          </a:stretch>
        </p:blipFill>
        <p:spPr>
          <a:xfrm>
            <a:off x="2488450" y="623625"/>
            <a:ext cx="5470123" cy="2876073"/>
          </a:xfrm>
          <a:prstGeom prst="rect">
            <a:avLst/>
          </a:prstGeom>
          <a:noFill/>
          <a:ln>
            <a:noFill/>
          </a:ln>
        </p:spPr>
      </p:pic>
      <p:sp>
        <p:nvSpPr>
          <p:cNvPr id="339" name="Google Shape;339;p61"/>
          <p:cNvSpPr txBox="1"/>
          <p:nvPr/>
        </p:nvSpPr>
        <p:spPr>
          <a:xfrm>
            <a:off x="5263050" y="3672025"/>
            <a:ext cx="3539400" cy="1405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We are then setting this object into local storage.</a:t>
            </a:r>
            <a:endParaRPr sz="1200">
              <a:solidFill>
                <a:srgbClr val="24292E"/>
              </a:solidFill>
              <a:highlight>
                <a:srgbClr val="FFFFFF"/>
              </a:highlight>
            </a:endParaRPr>
          </a:p>
          <a:p>
            <a:pPr indent="0" lvl="0" marL="152400" marR="152400" rtl="0" algn="l">
              <a:lnSpc>
                <a:spcPct val="145000"/>
              </a:lnSpc>
              <a:spcBef>
                <a:spcPts val="0"/>
              </a:spcBef>
              <a:spcAft>
                <a:spcPts val="0"/>
              </a:spcAft>
              <a:buClr>
                <a:schemeClr val="dk1"/>
              </a:buClr>
              <a:buSzPts val="1100"/>
              <a:buFont typeface="Arial"/>
              <a:buNone/>
            </a:pPr>
            <a:r>
              <a:rPr lang="en" sz="1000">
                <a:solidFill>
                  <a:srgbClr val="24292E"/>
                </a:solidFill>
                <a:highlight>
                  <a:srgbClr val="F6F8FA"/>
                </a:highlight>
                <a:latin typeface="Consolas"/>
                <a:ea typeface="Consolas"/>
                <a:cs typeface="Consolas"/>
                <a:sym typeface="Consolas"/>
              </a:rPr>
              <a:t>localStorage.</a:t>
            </a:r>
            <a:r>
              <a:rPr lang="en" sz="1000">
                <a:solidFill>
                  <a:srgbClr val="005CC5"/>
                </a:solidFill>
                <a:highlight>
                  <a:srgbClr val="F6F8FA"/>
                </a:highlight>
                <a:latin typeface="Consolas"/>
                <a:ea typeface="Consolas"/>
                <a:cs typeface="Consolas"/>
                <a:sym typeface="Consolas"/>
              </a:rPr>
              <a:t>setItem</a:t>
            </a:r>
            <a:r>
              <a:rPr lang="en" sz="1000">
                <a:solidFill>
                  <a:srgbClr val="24292E"/>
                </a:solidFill>
                <a:highlight>
                  <a:srgbClr val="F6F8FA"/>
                </a:highlight>
                <a:latin typeface="Consolas"/>
                <a:ea typeface="Consolas"/>
                <a:cs typeface="Consolas"/>
                <a:sym typeface="Consolas"/>
              </a:rPr>
              <a:t>(</a:t>
            </a:r>
            <a:r>
              <a:rPr lang="en" sz="1000">
                <a:solidFill>
                  <a:srgbClr val="032F62"/>
                </a:solidFill>
                <a:highlight>
                  <a:srgbClr val="F6F8FA"/>
                </a:highlight>
                <a:latin typeface="Consolas"/>
                <a:ea typeface="Consolas"/>
                <a:cs typeface="Consolas"/>
                <a:sym typeface="Consolas"/>
              </a:rPr>
              <a:t>"user"</a:t>
            </a:r>
            <a:r>
              <a:rPr lang="en" sz="1000">
                <a:solidFill>
                  <a:srgbClr val="24292E"/>
                </a:solidFill>
                <a:highlight>
                  <a:srgbClr val="F6F8FA"/>
                </a:highlight>
                <a:latin typeface="Consolas"/>
                <a:ea typeface="Consolas"/>
                <a:cs typeface="Consolas"/>
                <a:sym typeface="Consolas"/>
              </a:rPr>
              <a:t>, user);</a:t>
            </a:r>
            <a:endParaRPr sz="10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62"/>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a:t>
            </a:r>
            <a:r>
              <a:rPr lang="en"/>
              <a:t>Local Storage With Objects</a:t>
            </a:r>
            <a:endParaRPr/>
          </a:p>
        </p:txBody>
      </p:sp>
      <p:sp>
        <p:nvSpPr>
          <p:cNvPr id="345" name="Google Shape;345;p62"/>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Clr>
                <a:schemeClr val="dk1"/>
              </a:buClr>
              <a:buSzPts val="1100"/>
              <a:buFont typeface="Arial"/>
              <a:buNone/>
            </a:pPr>
            <a:r>
              <a:rPr lang="en" sz="1000">
                <a:solidFill>
                  <a:srgbClr val="000000"/>
                </a:solidFill>
              </a:rPr>
              <a:t>You have been provided with a sign up form that successfully submits user data and creates an object containing the data. Your job is to save this data to local storage and render the last submission to the page.</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rPr b="1" lang="en" sz="1000">
                <a:solidFill>
                  <a:srgbClr val="000000"/>
                </a:solidFill>
              </a:rPr>
              <a:t>Instructions</a:t>
            </a:r>
            <a:endParaRPr b="1" sz="1000">
              <a:solidFill>
                <a:srgbClr val="000000"/>
              </a:solidFill>
            </a:endParaRPr>
          </a:p>
          <a:p>
            <a:pPr indent="0" lvl="0" marL="152400" marR="152400" rtl="0" algn="l">
              <a:lnSpc>
                <a:spcPct val="145000"/>
              </a:lnSpc>
              <a:spcBef>
                <a:spcPts val="0"/>
              </a:spcBef>
              <a:spcAft>
                <a:spcPts val="0"/>
              </a:spcAft>
              <a:buClr>
                <a:schemeClr val="dk1"/>
              </a:buClr>
              <a:buSzPts val="1100"/>
              <a:buFont typeface="Arial"/>
              <a:buNone/>
            </a:pPr>
            <a:r>
              <a:t/>
            </a:r>
            <a:endParaRPr sz="1000">
              <a:solidFill>
                <a:srgbClr val="000000"/>
              </a:solidFill>
            </a:endParaRPr>
          </a:p>
          <a:p>
            <a:pPr indent="-292100" lvl="0" marL="457200" marR="152400" rtl="0" algn="l">
              <a:lnSpc>
                <a:spcPct val="145000"/>
              </a:lnSpc>
              <a:spcBef>
                <a:spcPts val="0"/>
              </a:spcBef>
              <a:spcAft>
                <a:spcPts val="0"/>
              </a:spcAft>
              <a:buClr>
                <a:srgbClr val="000000"/>
              </a:buClr>
              <a:buSzPts val="1000"/>
              <a:buChar char="●"/>
            </a:pPr>
            <a:r>
              <a:rPr lang="en" sz="1000">
                <a:solidFill>
                  <a:srgbClr val="000000"/>
                </a:solidFill>
              </a:rPr>
              <a:t>Navigate to the MDN Docs on [JSON Stringify](https://developer.mozilla.org/en-US/docs/Web/JavaScript/Reference/Global_Objects/JSON/stringify). </a:t>
            </a:r>
            <a:endParaRPr sz="1000">
              <a:solidFill>
                <a:srgbClr val="000000"/>
              </a:solidFill>
            </a:endParaRPr>
          </a:p>
          <a:p>
            <a:pPr indent="0" lvl="0" marL="457200" marR="152400" rtl="0" algn="l">
              <a:lnSpc>
                <a:spcPct val="145000"/>
              </a:lnSpc>
              <a:spcBef>
                <a:spcPts val="0"/>
              </a:spcBef>
              <a:spcAft>
                <a:spcPts val="0"/>
              </a:spcAft>
              <a:buNone/>
            </a:pPr>
            <a:r>
              <a:t/>
            </a:r>
            <a:endParaRPr sz="1000">
              <a:solidFill>
                <a:srgbClr val="000000"/>
              </a:solidFill>
            </a:endParaRPr>
          </a:p>
          <a:p>
            <a:pPr indent="-292100" lvl="0" marL="457200" marR="152400" rtl="0" algn="l">
              <a:lnSpc>
                <a:spcPct val="145000"/>
              </a:lnSpc>
              <a:spcBef>
                <a:spcPts val="0"/>
              </a:spcBef>
              <a:spcAft>
                <a:spcPts val="0"/>
              </a:spcAft>
              <a:buClr>
                <a:srgbClr val="000000"/>
              </a:buClr>
              <a:buSzPts val="1000"/>
              <a:buChar char="●"/>
            </a:pPr>
            <a:r>
              <a:rPr lang="en" sz="1000">
                <a:solidFill>
                  <a:srgbClr val="000000"/>
                </a:solidFill>
              </a:rPr>
              <a:t>Use the information there to convert your object to a string format.</a:t>
            </a:r>
            <a:endParaRPr sz="1000">
              <a:solidFill>
                <a:srgbClr val="000000"/>
              </a:solidFill>
            </a:endParaRPr>
          </a:p>
          <a:p>
            <a:pPr indent="0" lvl="0" marL="457200" marR="152400" rtl="0" algn="l">
              <a:lnSpc>
                <a:spcPct val="145000"/>
              </a:lnSpc>
              <a:spcBef>
                <a:spcPts val="0"/>
              </a:spcBef>
              <a:spcAft>
                <a:spcPts val="0"/>
              </a:spcAft>
              <a:buNone/>
            </a:pPr>
            <a:r>
              <a:t/>
            </a:r>
            <a:endParaRPr sz="1000">
              <a:solidFill>
                <a:srgbClr val="000000"/>
              </a:solidFill>
            </a:endParaRPr>
          </a:p>
          <a:p>
            <a:pPr indent="-292100" lvl="0" marL="457200" marR="152400" rtl="0" algn="l">
              <a:lnSpc>
                <a:spcPct val="145000"/>
              </a:lnSpc>
              <a:spcBef>
                <a:spcPts val="0"/>
              </a:spcBef>
              <a:spcAft>
                <a:spcPts val="0"/>
              </a:spcAft>
              <a:buClr>
                <a:srgbClr val="000000"/>
              </a:buClr>
              <a:buSzPts val="1000"/>
              <a:buChar char="●"/>
            </a:pPr>
            <a:r>
              <a:rPr lang="en" sz="1000">
                <a:solidFill>
                  <a:srgbClr val="000000"/>
                </a:solidFill>
              </a:rPr>
              <a:t>You will be working only inside of your `script.js` file.</a:t>
            </a:r>
            <a:endParaRPr sz="1000">
              <a:solidFill>
                <a:srgbClr val="000000"/>
              </a:solidFill>
            </a:endParaRPr>
          </a:p>
          <a:p>
            <a:pPr indent="0" lvl="0" marL="457200" marR="152400" rtl="0" algn="l">
              <a:lnSpc>
                <a:spcPct val="145000"/>
              </a:lnSpc>
              <a:spcBef>
                <a:spcPts val="0"/>
              </a:spcBef>
              <a:spcAft>
                <a:spcPts val="0"/>
              </a:spcAft>
              <a:buNone/>
            </a:pPr>
            <a:r>
              <a:t/>
            </a:r>
            <a:endParaRPr sz="1000">
              <a:solidFill>
                <a:srgbClr val="000000"/>
              </a:solidFill>
            </a:endParaRPr>
          </a:p>
          <a:p>
            <a:pPr indent="-292100" lvl="0" marL="457200" marR="152400" rtl="0" algn="l">
              <a:lnSpc>
                <a:spcPct val="145000"/>
              </a:lnSpc>
              <a:spcBef>
                <a:spcPts val="0"/>
              </a:spcBef>
              <a:spcAft>
                <a:spcPts val="0"/>
              </a:spcAft>
              <a:buClr>
                <a:srgbClr val="000000"/>
              </a:buClr>
              <a:buSzPts val="1000"/>
              <a:buChar char="●"/>
            </a:pPr>
            <a:r>
              <a:rPr lang="en" sz="1000">
                <a:solidFill>
                  <a:srgbClr val="000000"/>
                </a:solidFill>
              </a:rPr>
              <a:t>Inside your event listener modify `localStorage.setItem("user", user);` and `localStorage.getItem("user");` so they save and render the data.</a:t>
            </a:r>
            <a:endParaRPr sz="1000">
              <a:solidFill>
                <a:srgbClr val="000000"/>
              </a:solidFill>
            </a:endParaRPr>
          </a:p>
          <a:p>
            <a:pPr indent="0" lvl="0" marL="152400" marR="152400" rtl="0" algn="l">
              <a:lnSpc>
                <a:spcPct val="145000"/>
              </a:lnSpc>
              <a:spcBef>
                <a:spcPts val="120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152400" marR="152400" rtl="0" algn="l">
              <a:lnSpc>
                <a:spcPct val="100000"/>
              </a:lnSpc>
              <a:spcBef>
                <a:spcPts val="0"/>
              </a:spcBef>
              <a:spcAft>
                <a:spcPts val="0"/>
              </a:spcAft>
              <a:buClr>
                <a:schemeClr val="dk1"/>
              </a:buClr>
              <a:buSzPts val="1100"/>
              <a:buFont typeface="Arial"/>
              <a:buNone/>
            </a:pPr>
            <a:r>
              <a:t/>
            </a:r>
            <a:endParaRPr sz="1000">
              <a:solidFill>
                <a:srgbClr val="000000"/>
              </a:solidFill>
            </a:endParaRPr>
          </a:p>
          <a:p>
            <a:pPr indent="0" lvl="0" marL="0" rtl="0" algn="l">
              <a:lnSpc>
                <a:spcPct val="100000"/>
              </a:lnSpc>
              <a:spcBef>
                <a:spcPts val="0"/>
              </a:spcBef>
              <a:spcAft>
                <a:spcPts val="1600"/>
              </a:spcAft>
              <a:buNone/>
            </a:pPr>
            <a:r>
              <a:t/>
            </a:r>
            <a:endParaRPr sz="1000">
              <a:solidFill>
                <a:srgbClr val="000000"/>
              </a:solidFill>
            </a:endParaRPr>
          </a:p>
        </p:txBody>
      </p:sp>
      <p:sp>
        <p:nvSpPr>
          <p:cNvPr id="346" name="Google Shape;346;p62"/>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21-Stu_Local-Storage-User/Unsolved | 7 mins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3"/>
          <p:cNvSpPr txBox="1"/>
          <p:nvPr>
            <p:ph type="title"/>
          </p:nvPr>
        </p:nvSpPr>
        <p:spPr>
          <a:xfrm>
            <a:off x="0" y="1940825"/>
            <a:ext cx="9144000" cy="9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You Made 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64"/>
          <p:cNvSpPr txBox="1"/>
          <p:nvPr>
            <p:ph type="ctrTitle"/>
          </p:nvPr>
        </p:nvSpPr>
        <p:spPr>
          <a:xfrm>
            <a:off x="2670750" y="2795750"/>
            <a:ext cx="3802500" cy="15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28C8E5"/>
                </a:solidFill>
                <a:latin typeface="Montserrat"/>
                <a:ea typeface="Montserrat"/>
                <a:cs typeface="Montserrat"/>
                <a:sym typeface="Montserrat"/>
              </a:rPr>
              <a:t>Questions?</a:t>
            </a:r>
            <a:r>
              <a:rPr lang="en" sz="4800">
                <a:solidFill>
                  <a:srgbClr val="28C8E5"/>
                </a:solidFill>
                <a:latin typeface="Montserrat"/>
                <a:ea typeface="Montserrat"/>
                <a:cs typeface="Montserrat"/>
                <a:sym typeface="Montserrat"/>
              </a:rPr>
              <a:t> </a:t>
            </a:r>
            <a:endParaRPr sz="4800">
              <a:solidFill>
                <a:srgbClr val="28C8E5"/>
              </a:solidFill>
              <a:latin typeface="Montserrat"/>
              <a:ea typeface="Montserrat"/>
              <a:cs typeface="Montserrat"/>
              <a:sym typeface="Montserrat"/>
            </a:endParaRPr>
          </a:p>
          <a:p>
            <a:pPr indent="0" lvl="0" marL="0" rtl="0" algn="ctr">
              <a:spcBef>
                <a:spcPts val="0"/>
              </a:spcBef>
              <a:spcAft>
                <a:spcPts val="0"/>
              </a:spcAft>
              <a:buNone/>
            </a:pPr>
            <a:r>
              <a:rPr lang="en" sz="2400">
                <a:solidFill>
                  <a:srgbClr val="28C8E5"/>
                </a:solidFill>
                <a:latin typeface="Montserrat Light"/>
                <a:ea typeface="Montserrat Light"/>
                <a:cs typeface="Montserrat Light"/>
                <a:sym typeface="Montserrat Light"/>
              </a:rPr>
              <a:t>Comments </a:t>
            </a:r>
            <a:r>
              <a:rPr lang="en" sz="2400">
                <a:solidFill>
                  <a:srgbClr val="28C8E5"/>
                </a:solidFill>
                <a:latin typeface="Montserrat Medium"/>
                <a:ea typeface="Montserrat Medium"/>
                <a:cs typeface="Montserrat Medium"/>
                <a:sym typeface="Montserrat Medium"/>
              </a:rPr>
              <a:t>Concerns…?</a:t>
            </a:r>
            <a:endParaRPr sz="2400">
              <a:solidFill>
                <a:srgbClr val="28C8E5"/>
              </a:solidFill>
              <a:latin typeface="Montserrat Medium"/>
              <a:ea typeface="Montserrat Medium"/>
              <a:cs typeface="Montserrat Medium"/>
              <a:sym typeface="Montserrat Medium"/>
            </a:endParaRPr>
          </a:p>
        </p:txBody>
      </p:sp>
      <p:pic>
        <p:nvPicPr>
          <p:cNvPr id="357" name="Google Shape;357;p64"/>
          <p:cNvPicPr preferRelativeResize="0"/>
          <p:nvPr/>
        </p:nvPicPr>
        <p:blipFill>
          <a:blip r:embed="rId3">
            <a:alphaModFix/>
          </a:blip>
          <a:stretch>
            <a:fillRect/>
          </a:stretch>
        </p:blipFill>
        <p:spPr>
          <a:xfrm>
            <a:off x="3351725" y="840250"/>
            <a:ext cx="2366406" cy="17748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5" name="Shape 145"/>
        <p:cNvGrpSpPr/>
        <p:nvPr/>
      </p:nvGrpSpPr>
      <p:grpSpPr>
        <a:xfrm>
          <a:off x="0" y="0"/>
          <a:ext cx="0" cy="0"/>
          <a:chOff x="0" y="0"/>
          <a:chExt cx="0" cy="0"/>
        </a:xfrm>
      </p:grpSpPr>
      <p:sp>
        <p:nvSpPr>
          <p:cNvPr id="146" name="Google Shape;146;p32"/>
          <p:cNvSpPr/>
          <p:nvPr/>
        </p:nvSpPr>
        <p:spPr>
          <a:xfrm>
            <a:off x="0" y="0"/>
            <a:ext cx="4230900" cy="51435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2"/>
          <p:cNvSpPr txBox="1"/>
          <p:nvPr/>
        </p:nvSpPr>
        <p:spPr>
          <a:xfrm>
            <a:off x="4894300" y="171450"/>
            <a:ext cx="3687000" cy="48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8C8E5"/>
                </a:solidFill>
                <a:latin typeface="Montserrat Medium"/>
                <a:ea typeface="Montserrat Medium"/>
                <a:cs typeface="Montserrat Medium"/>
                <a:sym typeface="Montserrat Medium"/>
              </a:rPr>
              <a:t>Today’s Objectives</a:t>
            </a:r>
            <a:endParaRPr sz="2400">
              <a:solidFill>
                <a:srgbClr val="28C8E5"/>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28C8E5"/>
              </a:solidFill>
              <a:latin typeface="Montserrat Medium"/>
              <a:ea typeface="Montserrat Medium"/>
              <a:cs typeface="Montserrat Medium"/>
              <a:sym typeface="Montserrat Medium"/>
            </a:endParaRPr>
          </a:p>
          <a:p>
            <a:pPr indent="-228600" lvl="0" marL="457200" rtl="0" algn="l">
              <a:lnSpc>
                <a:spcPct val="115000"/>
              </a:lnSpc>
              <a:spcBef>
                <a:spcPts val="0"/>
              </a:spcBef>
              <a:spcAft>
                <a:spcPts val="0"/>
              </a:spcAft>
              <a:buClr>
                <a:srgbClr val="000000"/>
              </a:buClr>
              <a:buSzPts val="1100"/>
              <a:buFont typeface="Arial"/>
              <a:buNone/>
            </a:pPr>
            <a:r>
              <a:rPr b="1" lang="en" sz="1100">
                <a:solidFill>
                  <a:schemeClr val="dk1"/>
                </a:solidFill>
                <a:latin typeface="Montserrat"/>
                <a:ea typeface="Montserrat"/>
                <a:cs typeface="Montserrat"/>
                <a:sym typeface="Montserrat"/>
              </a:rPr>
              <a:t>In today’s class we’ll be introducing:</a:t>
            </a:r>
            <a:endParaRPr b="1"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chemeClr val="dk1"/>
              </a:solidFill>
              <a:latin typeface="Montserrat"/>
              <a:ea typeface="Montserrat"/>
              <a:cs typeface="Montserrat"/>
              <a:sym typeface="Montserrat"/>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highlight>
                  <a:srgbClr val="FFFFFF"/>
                </a:highlight>
              </a:rPr>
              <a:t>Use event listeners.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Prevent default form behavior with </a:t>
            </a:r>
            <a:r>
              <a:rPr lang="en" sz="1000">
                <a:solidFill>
                  <a:srgbClr val="24292E"/>
                </a:solidFill>
                <a:highlight>
                  <a:srgbClr val="FFFFFF"/>
                </a:highlight>
                <a:latin typeface="Consolas"/>
                <a:ea typeface="Consolas"/>
                <a:cs typeface="Consolas"/>
                <a:sym typeface="Consolas"/>
              </a:rPr>
              <a:t>event.preventDefault()</a:t>
            </a:r>
            <a:r>
              <a:rPr lang="en" sz="1200">
                <a:solidFill>
                  <a:srgbClr val="24292E"/>
                </a:solidFill>
                <a:highlight>
                  <a:srgbClr val="FFFFFF"/>
                </a:highlight>
              </a:rPr>
              <a:t>.</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Stop the propagation of events.</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Dynamically generate DOM elements whose events are delegated.</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Use local storage </a:t>
            </a:r>
            <a:endParaRPr sz="1200">
              <a:solidFill>
                <a:srgbClr val="24292E"/>
              </a:solidFill>
              <a:highlight>
                <a:srgbClr val="FFFFFF"/>
              </a:highlight>
            </a:endParaRPr>
          </a:p>
          <a:p>
            <a:pPr indent="0" lvl="0" marL="0" rtl="0" algn="l">
              <a:lnSpc>
                <a:spcPct val="115000"/>
              </a:lnSpc>
              <a:spcBef>
                <a:spcPts val="1200"/>
              </a:spcBef>
              <a:spcAft>
                <a:spcPts val="0"/>
              </a:spcAft>
              <a:buNone/>
            </a:pPr>
            <a:r>
              <a:t/>
            </a:r>
            <a:endParaRPr>
              <a:solidFill>
                <a:schemeClr val="dk1"/>
              </a:solidFill>
              <a:latin typeface="Montserrat"/>
              <a:ea typeface="Montserrat"/>
              <a:cs typeface="Montserrat"/>
              <a:sym typeface="Montserrat"/>
            </a:endParaRPr>
          </a:p>
        </p:txBody>
      </p:sp>
      <p:pic>
        <p:nvPicPr>
          <p:cNvPr id="148" name="Google Shape;148;p32"/>
          <p:cNvPicPr preferRelativeResize="0"/>
          <p:nvPr/>
        </p:nvPicPr>
        <p:blipFill rotWithShape="1">
          <a:blip r:embed="rId3">
            <a:alphaModFix/>
          </a:blip>
          <a:srcRect b="0" l="0" r="0" t="0"/>
          <a:stretch/>
        </p:blipFill>
        <p:spPr>
          <a:xfrm>
            <a:off x="0" y="1087275"/>
            <a:ext cx="4454523" cy="2968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3"/>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Timers and Intervals</a:t>
            </a:r>
            <a:endParaRPr/>
          </a:p>
        </p:txBody>
      </p:sp>
      <p:sp>
        <p:nvSpPr>
          <p:cNvPr id="154" name="Google Shape;154;p33"/>
          <p:cNvSpPr txBox="1"/>
          <p:nvPr>
            <p:ph idx="1" type="body"/>
          </p:nvPr>
        </p:nvSpPr>
        <p:spPr>
          <a:xfrm>
            <a:off x="1806275" y="1027748"/>
            <a:ext cx="66168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C8E5"/>
                </a:solidFill>
                <a:highlight>
                  <a:srgbClr val="FFFFFF"/>
                </a:highlight>
                <a:latin typeface="Arial"/>
                <a:ea typeface="Arial"/>
                <a:cs typeface="Arial"/>
                <a:sym typeface="Arial"/>
              </a:rPr>
              <a:t>Where are timers used in applications?</a:t>
            </a:r>
            <a:endParaRPr sz="1200">
              <a:solidFill>
                <a:srgbClr val="28C8E5"/>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292100" lvl="0" marL="457200" rtl="0" algn="l">
              <a:spcBef>
                <a:spcPts val="0"/>
              </a:spcBef>
              <a:spcAft>
                <a:spcPts val="0"/>
              </a:spcAft>
              <a:buClr>
                <a:srgbClr val="24292E"/>
              </a:buClr>
              <a:buSzPts val="1000"/>
              <a:buFont typeface="Montserrat"/>
              <a:buChar char="●"/>
            </a:pPr>
            <a:r>
              <a:rPr lang="en" sz="1000">
                <a:solidFill>
                  <a:srgbClr val="24292E"/>
                </a:solidFill>
                <a:highlight>
                  <a:srgbClr val="FFFFFF"/>
                </a:highlight>
              </a:rPr>
              <a:t>Countdowns</a:t>
            </a:r>
            <a:endParaRPr sz="1000">
              <a:solidFill>
                <a:srgbClr val="24292E"/>
              </a:solidFill>
              <a:highlight>
                <a:srgbClr val="FFFFFF"/>
              </a:highlight>
            </a:endParaRPr>
          </a:p>
          <a:p>
            <a:pPr indent="-292100" lvl="0" marL="457200" rtl="0" algn="l">
              <a:spcBef>
                <a:spcPts val="0"/>
              </a:spcBef>
              <a:spcAft>
                <a:spcPts val="0"/>
              </a:spcAft>
              <a:buClr>
                <a:srgbClr val="24292E"/>
              </a:buClr>
              <a:buSzPts val="1000"/>
              <a:buFont typeface="Montserrat"/>
              <a:buChar char="●"/>
            </a:pPr>
            <a:r>
              <a:rPr lang="en" sz="1000">
                <a:solidFill>
                  <a:srgbClr val="24292E"/>
                </a:solidFill>
                <a:highlight>
                  <a:srgbClr val="FFFFFF"/>
                </a:highlight>
              </a:rPr>
              <a:t>Calendars</a:t>
            </a:r>
            <a:endParaRPr sz="1000">
              <a:solidFill>
                <a:srgbClr val="24292E"/>
              </a:solidFill>
              <a:highlight>
                <a:srgbClr val="FFFFFF"/>
              </a:highlight>
            </a:endParaRPr>
          </a:p>
          <a:p>
            <a:pPr indent="-292100" lvl="0" marL="457200" rtl="0" algn="l">
              <a:spcBef>
                <a:spcPts val="0"/>
              </a:spcBef>
              <a:spcAft>
                <a:spcPts val="0"/>
              </a:spcAft>
              <a:buClr>
                <a:srgbClr val="24292E"/>
              </a:buClr>
              <a:buSzPts val="1000"/>
              <a:buFont typeface="Montserrat"/>
              <a:buChar char="●"/>
            </a:pPr>
            <a:r>
              <a:rPr lang="en" sz="1000">
                <a:solidFill>
                  <a:srgbClr val="24292E"/>
                </a:solidFill>
                <a:highlight>
                  <a:srgbClr val="FFFFFF"/>
                </a:highlight>
              </a:rPr>
              <a:t>Games</a:t>
            </a:r>
            <a:endParaRPr sz="1000">
              <a:solidFill>
                <a:srgbClr val="24292E"/>
              </a:solidFill>
              <a:highlight>
                <a:srgbClr val="FFFFFF"/>
              </a:highlight>
            </a:endParaRPr>
          </a:p>
          <a:p>
            <a:pPr indent="0" lvl="0" marL="0" rtl="0" algn="l">
              <a:spcBef>
                <a:spcPts val="300"/>
              </a:spcBef>
              <a:spcAft>
                <a:spcPts val="0"/>
              </a:spcAft>
              <a:buNone/>
            </a:pPr>
            <a:r>
              <a:t/>
            </a:r>
            <a:endParaRPr sz="1000">
              <a:solidFill>
                <a:srgbClr val="24292E"/>
              </a:solidFill>
              <a:highlight>
                <a:srgbClr val="FFFFFF"/>
              </a:highlight>
            </a:endParaRPr>
          </a:p>
          <a:p>
            <a:pPr indent="-295275" lvl="0" marL="457200" rtl="0" algn="l">
              <a:spcBef>
                <a:spcPts val="300"/>
              </a:spcBef>
              <a:spcAft>
                <a:spcPts val="0"/>
              </a:spcAft>
              <a:buClr>
                <a:srgbClr val="24292E"/>
              </a:buClr>
              <a:buSzPts val="1050"/>
              <a:buFont typeface="Arial"/>
              <a:buChar char="●"/>
            </a:pPr>
            <a:r>
              <a:rPr lang="en" sz="1050">
                <a:solidFill>
                  <a:srgbClr val="24292E"/>
                </a:solidFill>
                <a:highlight>
                  <a:srgbClr val="FFFFFF"/>
                </a:highlight>
              </a:rPr>
              <a:t>setTimeout and setInterval are two methods that allow for us to execute code based on time.</a:t>
            </a:r>
            <a:endParaRPr sz="1050">
              <a:solidFill>
                <a:srgbClr val="24292E"/>
              </a:solidFill>
              <a:highlight>
                <a:srgbClr val="FFFFFF"/>
              </a:highlight>
            </a:endParaRPr>
          </a:p>
          <a:p>
            <a:pPr indent="-295275" lvl="1" marL="914400" rtl="0" algn="l">
              <a:spcBef>
                <a:spcPts val="0"/>
              </a:spcBef>
              <a:spcAft>
                <a:spcPts val="0"/>
              </a:spcAft>
              <a:buClr>
                <a:srgbClr val="24292E"/>
              </a:buClr>
              <a:buSzPts val="1050"/>
              <a:buFont typeface="Arial"/>
              <a:buAutoNum type="alphaLcPeriod"/>
            </a:pPr>
            <a:r>
              <a:rPr lang="en" sz="1050">
                <a:solidFill>
                  <a:srgbClr val="24292E"/>
                </a:solidFill>
                <a:highlight>
                  <a:srgbClr val="FFFFFF"/>
                </a:highlight>
              </a:rPr>
              <a:t>These two methods are actually above the document object and are attached directly to the window.</a:t>
            </a:r>
            <a:endParaRPr sz="1050">
              <a:solidFill>
                <a:srgbClr val="24292E"/>
              </a:solidFill>
              <a:highlight>
                <a:srgbClr val="FFFFFF"/>
              </a:highlight>
            </a:endParaRPr>
          </a:p>
          <a:p>
            <a:pPr indent="-295275" lvl="0" marL="457200" rtl="0" algn="l">
              <a:spcBef>
                <a:spcPts val="0"/>
              </a:spcBef>
              <a:spcAft>
                <a:spcPts val="0"/>
              </a:spcAft>
              <a:buClr>
                <a:srgbClr val="24292E"/>
              </a:buClr>
              <a:buSzPts val="1050"/>
              <a:buFont typeface="Montserrat"/>
              <a:buChar char="●"/>
            </a:pPr>
            <a:r>
              <a:rPr lang="en" sz="1050">
                <a:solidFill>
                  <a:srgbClr val="24292E"/>
                </a:solidFill>
                <a:highlight>
                  <a:srgbClr val="FFFFFF"/>
                </a:highlight>
              </a:rPr>
              <a:t>When using either of these timer methods, The first parameter is a function to be executed. The second parameter indicates the amount of time in milliseconds before execution.</a:t>
            </a:r>
            <a:endParaRPr sz="1050">
              <a:solidFill>
                <a:srgbClr val="24292E"/>
              </a:solidFill>
              <a:highlight>
                <a:srgbClr val="FFFFFF"/>
              </a:highlight>
            </a:endParaRPr>
          </a:p>
          <a:p>
            <a:pPr indent="-295275" lvl="0" marL="457200" rtl="0" algn="l">
              <a:spcBef>
                <a:spcPts val="0"/>
              </a:spcBef>
              <a:spcAft>
                <a:spcPts val="0"/>
              </a:spcAft>
              <a:buClr>
                <a:srgbClr val="24292E"/>
              </a:buClr>
              <a:buSzPts val="1050"/>
              <a:buFont typeface="Montserrat"/>
              <a:buChar char="●"/>
            </a:pPr>
            <a:r>
              <a:rPr lang="en" sz="1050">
                <a:solidFill>
                  <a:srgbClr val="24292E"/>
                </a:solidFill>
                <a:highlight>
                  <a:srgbClr val="FFFFFF"/>
                </a:highlight>
                <a:latin typeface="Consolas"/>
                <a:ea typeface="Consolas"/>
                <a:cs typeface="Consolas"/>
                <a:sym typeface="Consolas"/>
              </a:rPr>
              <a:t>setTimeout</a:t>
            </a:r>
            <a:r>
              <a:rPr lang="en" sz="1050">
                <a:solidFill>
                  <a:srgbClr val="24292E"/>
                </a:solidFill>
                <a:highlight>
                  <a:srgbClr val="FFFFFF"/>
                </a:highlight>
                <a:latin typeface="Arial"/>
                <a:ea typeface="Arial"/>
                <a:cs typeface="Arial"/>
                <a:sym typeface="Arial"/>
              </a:rPr>
              <a:t> will execute the body of the function one time, once the allotted amount of time has passed.</a:t>
            </a:r>
            <a:endParaRPr sz="1050">
              <a:solidFill>
                <a:srgbClr val="24292E"/>
              </a:solidFill>
              <a:highlight>
                <a:srgbClr val="FFFFFF"/>
              </a:highlight>
              <a:latin typeface="Arial"/>
              <a:ea typeface="Arial"/>
              <a:cs typeface="Arial"/>
              <a:sym typeface="Arial"/>
            </a:endParaRPr>
          </a:p>
          <a:p>
            <a:pPr indent="-295275" lvl="0" marL="457200" rtl="0" algn="l">
              <a:spcBef>
                <a:spcPts val="0"/>
              </a:spcBef>
              <a:spcAft>
                <a:spcPts val="0"/>
              </a:spcAft>
              <a:buClr>
                <a:srgbClr val="24292E"/>
              </a:buClr>
              <a:buSzPts val="1050"/>
              <a:buFont typeface="Arial"/>
              <a:buChar char="●"/>
            </a:pPr>
            <a:r>
              <a:rPr lang="en" sz="1050">
                <a:solidFill>
                  <a:srgbClr val="24292E"/>
                </a:solidFill>
                <a:highlight>
                  <a:srgbClr val="FFFFFF"/>
                </a:highlight>
                <a:latin typeface="Consolas"/>
                <a:ea typeface="Consolas"/>
                <a:cs typeface="Consolas"/>
                <a:sym typeface="Consolas"/>
              </a:rPr>
              <a:t>setInterval</a:t>
            </a:r>
            <a:r>
              <a:rPr lang="en" sz="1050">
                <a:solidFill>
                  <a:srgbClr val="24292E"/>
                </a:solidFill>
                <a:highlight>
                  <a:srgbClr val="FFFFFF"/>
                </a:highlight>
                <a:latin typeface="Arial"/>
                <a:ea typeface="Arial"/>
                <a:cs typeface="Arial"/>
                <a:sym typeface="Arial"/>
              </a:rPr>
              <a:t> will execute the body of the function every X amount of milliseconds as specified in the second argument to the </a:t>
            </a:r>
            <a:r>
              <a:rPr lang="en" sz="1050">
                <a:solidFill>
                  <a:srgbClr val="24292E"/>
                </a:solidFill>
                <a:highlight>
                  <a:srgbClr val="FFFFFF"/>
                </a:highlight>
                <a:latin typeface="Consolas"/>
                <a:ea typeface="Consolas"/>
                <a:cs typeface="Consolas"/>
                <a:sym typeface="Consolas"/>
              </a:rPr>
              <a:t>setInterval</a:t>
            </a:r>
            <a:r>
              <a:rPr lang="en" sz="1050">
                <a:solidFill>
                  <a:srgbClr val="24292E"/>
                </a:solidFill>
                <a:highlight>
                  <a:srgbClr val="FFFFFF"/>
                </a:highlight>
                <a:latin typeface="Arial"/>
                <a:ea typeface="Arial"/>
                <a:cs typeface="Arial"/>
                <a:sym typeface="Arial"/>
              </a:rPr>
              <a:t> function.</a:t>
            </a:r>
            <a:endParaRPr sz="1050">
              <a:solidFill>
                <a:srgbClr val="24292E"/>
              </a:solidFill>
              <a:highlight>
                <a:srgbClr val="FFFFFF"/>
              </a:highlight>
              <a:latin typeface="Arial"/>
              <a:ea typeface="Arial"/>
              <a:cs typeface="Arial"/>
              <a:sym typeface="Arial"/>
            </a:endParaRPr>
          </a:p>
          <a:p>
            <a:pPr indent="-295275" lvl="0" marL="457200" rtl="0" algn="l">
              <a:spcBef>
                <a:spcPts val="0"/>
              </a:spcBef>
              <a:spcAft>
                <a:spcPts val="0"/>
              </a:spcAft>
              <a:buClr>
                <a:srgbClr val="24292E"/>
              </a:buClr>
              <a:buSzPts val="1050"/>
              <a:buFont typeface="Arial"/>
              <a:buChar char="●"/>
            </a:pPr>
            <a:r>
              <a:rPr lang="en" sz="1050">
                <a:solidFill>
                  <a:srgbClr val="24292E"/>
                </a:solidFill>
                <a:highlight>
                  <a:srgbClr val="FFFFFF"/>
                </a:highlight>
                <a:latin typeface="Arial"/>
                <a:ea typeface="Arial"/>
                <a:cs typeface="Arial"/>
                <a:sym typeface="Arial"/>
              </a:rPr>
              <a:t>if we do not </a:t>
            </a:r>
            <a:r>
              <a:rPr lang="en" sz="1050">
                <a:solidFill>
                  <a:srgbClr val="24292E"/>
                </a:solidFill>
                <a:highlight>
                  <a:srgbClr val="FFFFFF"/>
                </a:highlight>
                <a:latin typeface="Consolas"/>
                <a:ea typeface="Consolas"/>
                <a:cs typeface="Consolas"/>
                <a:sym typeface="Consolas"/>
              </a:rPr>
              <a:t>clearInterval</a:t>
            </a:r>
            <a:r>
              <a:rPr lang="en" sz="1050">
                <a:solidFill>
                  <a:srgbClr val="24292E"/>
                </a:solidFill>
                <a:highlight>
                  <a:srgbClr val="FFFFFF"/>
                </a:highlight>
                <a:latin typeface="Arial"/>
                <a:ea typeface="Arial"/>
                <a:cs typeface="Arial"/>
                <a:sym typeface="Arial"/>
              </a:rPr>
              <a:t>, the interval would continue to run indefinitely. We stored our </a:t>
            </a:r>
            <a:r>
              <a:rPr lang="en" sz="1050">
                <a:solidFill>
                  <a:srgbClr val="24292E"/>
                </a:solidFill>
                <a:highlight>
                  <a:srgbClr val="FFFFFF"/>
                </a:highlight>
                <a:latin typeface="Consolas"/>
                <a:ea typeface="Consolas"/>
                <a:cs typeface="Consolas"/>
                <a:sym typeface="Consolas"/>
              </a:rPr>
              <a:t>setInterval</a:t>
            </a:r>
            <a:r>
              <a:rPr lang="en" sz="1050">
                <a:solidFill>
                  <a:srgbClr val="24292E"/>
                </a:solidFill>
                <a:highlight>
                  <a:srgbClr val="FFFFFF"/>
                </a:highlight>
                <a:latin typeface="Arial"/>
                <a:ea typeface="Arial"/>
                <a:cs typeface="Arial"/>
                <a:sym typeface="Arial"/>
              </a:rPr>
              <a:t> function in a variable so we could pass that instance into our </a:t>
            </a:r>
            <a:r>
              <a:rPr lang="en" sz="1050">
                <a:solidFill>
                  <a:srgbClr val="24292E"/>
                </a:solidFill>
                <a:highlight>
                  <a:srgbClr val="FFFFFF"/>
                </a:highlight>
                <a:latin typeface="Consolas"/>
                <a:ea typeface="Consolas"/>
                <a:cs typeface="Consolas"/>
                <a:sym typeface="Consolas"/>
              </a:rPr>
              <a:t>clearInterval</a:t>
            </a:r>
            <a:r>
              <a:rPr lang="en" sz="1050">
                <a:solidFill>
                  <a:srgbClr val="24292E"/>
                </a:solidFill>
                <a:highlight>
                  <a:srgbClr val="FFFFFF"/>
                </a:highlight>
                <a:latin typeface="Arial"/>
                <a:ea typeface="Arial"/>
                <a:cs typeface="Arial"/>
                <a:sym typeface="Arial"/>
              </a:rPr>
              <a:t>, stopping execution.</a:t>
            </a:r>
            <a:endParaRPr sz="1050">
              <a:solidFill>
                <a:srgbClr val="24292E"/>
              </a:solidFill>
              <a:highlight>
                <a:srgbClr val="FFFFFF"/>
              </a:highlight>
              <a:latin typeface="Arial"/>
              <a:ea typeface="Arial"/>
              <a:cs typeface="Arial"/>
              <a:sym typeface="Arial"/>
            </a:endParaRPr>
          </a:p>
          <a:p>
            <a:pPr indent="-295275" lvl="0" marL="457200" rtl="0" algn="l">
              <a:spcBef>
                <a:spcPts val="0"/>
              </a:spcBef>
              <a:spcAft>
                <a:spcPts val="0"/>
              </a:spcAft>
              <a:buClr>
                <a:srgbClr val="24292E"/>
              </a:buClr>
              <a:buSzPts val="1050"/>
              <a:buFont typeface="Arial"/>
              <a:buChar char="●"/>
            </a:pPr>
            <a:r>
              <a:rPr lang="en" sz="1050">
                <a:solidFill>
                  <a:srgbClr val="24292E"/>
                </a:solidFill>
                <a:highlight>
                  <a:srgbClr val="FFFFFF"/>
                </a:highlight>
                <a:latin typeface="Consolas"/>
                <a:ea typeface="Consolas"/>
                <a:cs typeface="Consolas"/>
                <a:sym typeface="Consolas"/>
              </a:rPr>
              <a:t>setTimeout</a:t>
            </a:r>
            <a:r>
              <a:rPr lang="en" sz="1050">
                <a:solidFill>
                  <a:srgbClr val="24292E"/>
                </a:solidFill>
                <a:highlight>
                  <a:srgbClr val="FFFFFF"/>
                </a:highlight>
                <a:latin typeface="Arial"/>
                <a:ea typeface="Arial"/>
                <a:cs typeface="Arial"/>
                <a:sym typeface="Arial"/>
              </a:rPr>
              <a:t> has its own method for stopping execution, </a:t>
            </a:r>
            <a:r>
              <a:rPr lang="en" sz="1050">
                <a:solidFill>
                  <a:srgbClr val="24292E"/>
                </a:solidFill>
                <a:highlight>
                  <a:srgbClr val="FFFFFF"/>
                </a:highlight>
                <a:latin typeface="Consolas"/>
                <a:ea typeface="Consolas"/>
                <a:cs typeface="Consolas"/>
                <a:sym typeface="Consolas"/>
              </a:rPr>
              <a:t>clearTimeout</a:t>
            </a:r>
            <a:r>
              <a:rPr lang="en" sz="1050">
                <a:solidFill>
                  <a:srgbClr val="24292E"/>
                </a:solidFill>
                <a:highlight>
                  <a:srgbClr val="FFFFFF"/>
                </a:highlight>
                <a:latin typeface="Arial"/>
                <a:ea typeface="Arial"/>
                <a:cs typeface="Arial"/>
                <a:sym typeface="Arial"/>
              </a:rPr>
              <a:t>.</a:t>
            </a:r>
            <a:endParaRPr sz="1050">
              <a:solidFill>
                <a:srgbClr val="24292E"/>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457200" rtl="0" algn="l">
              <a:spcBef>
                <a:spcPts val="3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4"/>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Students Do: 09-Stu_SpeedReader</a:t>
            </a:r>
            <a:endParaRPr/>
          </a:p>
        </p:txBody>
      </p:sp>
      <p:sp>
        <p:nvSpPr>
          <p:cNvPr id="160" name="Google Shape;160;p34"/>
          <p:cNvSpPr txBox="1"/>
          <p:nvPr>
            <p:ph idx="1" type="body"/>
          </p:nvPr>
        </p:nvSpPr>
        <p:spPr>
          <a:xfrm>
            <a:off x="1806275" y="1408748"/>
            <a:ext cx="6616800" cy="30906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None/>
            </a:pPr>
            <a:r>
              <a:rPr lang="en" sz="1200">
                <a:solidFill>
                  <a:srgbClr val="24292E"/>
                </a:solidFill>
                <a:highlight>
                  <a:srgbClr val="FFFFFF"/>
                </a:highlight>
              </a:rPr>
              <a:t>In this activity you are going to create a speed reading application. It will input a single word on the screen at a time, changing to the next word after </a:t>
            </a:r>
            <a:r>
              <a:rPr lang="en" sz="1200">
                <a:solidFill>
                  <a:srgbClr val="005CC5"/>
                </a:solidFill>
                <a:highlight>
                  <a:srgbClr val="FFFFFF"/>
                </a:highlight>
              </a:rPr>
              <a:t>1</a:t>
            </a:r>
            <a:r>
              <a:rPr lang="en" sz="1200">
                <a:solidFill>
                  <a:srgbClr val="24292E"/>
                </a:solidFill>
                <a:highlight>
                  <a:srgbClr val="FFFFFF"/>
                </a:highlight>
              </a:rPr>
              <a:t> second. This equates to reading at </a:t>
            </a:r>
            <a:r>
              <a:rPr lang="en" sz="1200">
                <a:solidFill>
                  <a:srgbClr val="005CC5"/>
                </a:solidFill>
                <a:highlight>
                  <a:srgbClr val="FFFFFF"/>
                </a:highlight>
              </a:rPr>
              <a:t>60</a:t>
            </a:r>
            <a:r>
              <a:rPr lang="en" sz="1200">
                <a:solidFill>
                  <a:srgbClr val="24292E"/>
                </a:solidFill>
                <a:highlight>
                  <a:srgbClr val="FFFFFF"/>
                </a:highlight>
              </a:rPr>
              <a:t> Words Per Minute (WPM).</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b="1" lang="en" sz="1200">
                <a:solidFill>
                  <a:srgbClr val="24292E"/>
                </a:solidFill>
                <a:highlight>
                  <a:srgbClr val="FFFFFF"/>
                </a:highlight>
              </a:rPr>
              <a:t>Instructions</a:t>
            </a:r>
            <a:endParaRPr b="1"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The app should countdown from </a:t>
            </a:r>
            <a:r>
              <a:rPr lang="en" sz="1200">
                <a:solidFill>
                  <a:srgbClr val="005CC5"/>
                </a:solidFill>
                <a:highlight>
                  <a:srgbClr val="FFFFFF"/>
                </a:highlight>
              </a:rPr>
              <a:t>5</a:t>
            </a:r>
            <a:r>
              <a:rPr lang="en" sz="1200">
                <a:solidFill>
                  <a:srgbClr val="24292E"/>
                </a:solidFill>
                <a:highlight>
                  <a:srgbClr val="FFFFFF"/>
                </a:highlight>
              </a:rPr>
              <a:t>, </a:t>
            </a:r>
            <a:r>
              <a:rPr lang="en" sz="1200">
                <a:solidFill>
                  <a:srgbClr val="D73A49"/>
                </a:solidFill>
                <a:highlight>
                  <a:srgbClr val="FFFFFF"/>
                </a:highlight>
              </a:rPr>
              <a:t>and</a:t>
            </a:r>
            <a:r>
              <a:rPr lang="en" sz="1200">
                <a:solidFill>
                  <a:srgbClr val="24292E"/>
                </a:solidFill>
                <a:highlight>
                  <a:srgbClr val="FFFFFF"/>
                </a:highlight>
              </a:rPr>
              <a:t> </a:t>
            </a:r>
            <a:r>
              <a:rPr lang="en" sz="1200">
                <a:solidFill>
                  <a:srgbClr val="D73A49"/>
                </a:solidFill>
                <a:highlight>
                  <a:srgbClr val="FFFFFF"/>
                </a:highlight>
              </a:rPr>
              <a:t>when</a:t>
            </a:r>
            <a:r>
              <a:rPr lang="en" sz="1200">
                <a:solidFill>
                  <a:srgbClr val="24292E"/>
                </a:solidFill>
                <a:highlight>
                  <a:srgbClr val="FFFFFF"/>
                </a:highlight>
              </a:rPr>
              <a:t> the countdown is finished it should print one word to the screen every second. Each word replaces the other.</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Open `index.html` </a:t>
            </a:r>
            <a:r>
              <a:rPr lang="en" sz="1200">
                <a:solidFill>
                  <a:srgbClr val="D73A49"/>
                </a:solidFill>
                <a:highlight>
                  <a:srgbClr val="FFFFFF"/>
                </a:highlight>
              </a:rPr>
              <a:t>and</a:t>
            </a:r>
            <a:r>
              <a:rPr lang="en" sz="1200">
                <a:solidFill>
                  <a:srgbClr val="24292E"/>
                </a:solidFill>
                <a:highlight>
                  <a:srgbClr val="FFFFFF"/>
                </a:highlight>
              </a:rPr>
              <a:t> create the necessary HTML. You will need at least </a:t>
            </a:r>
            <a:r>
              <a:rPr lang="en" sz="1200">
                <a:solidFill>
                  <a:srgbClr val="005CC5"/>
                </a:solidFill>
                <a:highlight>
                  <a:srgbClr val="FFFFFF"/>
                </a:highlight>
              </a:rPr>
              <a:t>3</a:t>
            </a:r>
            <a:r>
              <a:rPr lang="en" sz="1200">
                <a:solidFill>
                  <a:srgbClr val="24292E"/>
                </a:solidFill>
                <a:highlight>
                  <a:srgbClr val="FFFFFF"/>
                </a:highlight>
              </a:rPr>
              <a:t> elements.</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Open `script`.</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rPr lang="en" sz="1200">
                <a:solidFill>
                  <a:srgbClr val="24292E"/>
                </a:solidFill>
                <a:highlight>
                  <a:srgbClr val="FFFFFF"/>
                </a:highlight>
              </a:rPr>
              <a:t>  * The two function names have been created for you, as well as a poem to speed read.</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Clr>
                <a:schemeClr val="dk1"/>
              </a:buClr>
              <a:buSzPts val="1100"/>
              <a:buFont typeface="Arial"/>
              <a:buNone/>
            </a:pPr>
            <a:r>
              <a:rPr lang="en" sz="1200">
                <a:solidFill>
                  <a:srgbClr val="24292E"/>
                </a:solidFill>
                <a:highlight>
                  <a:srgbClr val="FFFFFF"/>
                </a:highlight>
              </a:rPr>
              <a:t>* Fill out the necessary code that would create a countdown timer. </a:t>
            </a:r>
            <a:r>
              <a:rPr lang="en" sz="1200">
                <a:solidFill>
                  <a:srgbClr val="D73A49"/>
                </a:solidFill>
                <a:highlight>
                  <a:srgbClr val="FFFFFF"/>
                </a:highlight>
              </a:rPr>
              <a:t>When</a:t>
            </a:r>
            <a:r>
              <a:rPr lang="en" sz="1200">
                <a:solidFill>
                  <a:srgbClr val="24292E"/>
                </a:solidFill>
                <a:highlight>
                  <a:srgbClr val="FFFFFF"/>
                </a:highlight>
              </a:rPr>
              <a:t> that timer completes, it should disappear </a:t>
            </a:r>
            <a:r>
              <a:rPr lang="en" sz="1200">
                <a:solidFill>
                  <a:srgbClr val="D73A49"/>
                </a:solidFill>
                <a:highlight>
                  <a:srgbClr val="FFFFFF"/>
                </a:highlight>
              </a:rPr>
              <a:t>and</a:t>
            </a:r>
            <a:r>
              <a:rPr lang="en" sz="1200">
                <a:solidFill>
                  <a:srgbClr val="24292E"/>
                </a:solidFill>
                <a:highlight>
                  <a:srgbClr val="FFFFFF"/>
                </a:highlight>
              </a:rPr>
              <a:t> speed reading should begin.</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161" name="Google Shape;161;p34"/>
          <p:cNvSpPr txBox="1"/>
          <p:nvPr>
            <p:ph idx="2" type="subTitle"/>
          </p:nvPr>
        </p:nvSpPr>
        <p:spPr>
          <a:xfrm>
            <a:off x="1806275" y="954400"/>
            <a:ext cx="7256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09-Stu_SpeedReader | 30 mins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5"/>
          <p:cNvSpPr txBox="1"/>
          <p:nvPr>
            <p:ph idx="1" type="body"/>
          </p:nvPr>
        </p:nvSpPr>
        <p:spPr>
          <a:xfrm>
            <a:off x="1345975" y="0"/>
            <a:ext cx="77979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24292E"/>
                </a:solidFill>
                <a:highlight>
                  <a:srgbClr val="FFFFFF"/>
                </a:highlight>
                <a:latin typeface="Arial"/>
                <a:ea typeface="Arial"/>
                <a:cs typeface="Arial"/>
                <a:sym typeface="Arial"/>
              </a:rPr>
              <a:t>In our </a:t>
            </a:r>
            <a:r>
              <a:rPr lang="en" sz="900">
                <a:solidFill>
                  <a:srgbClr val="24292E"/>
                </a:solidFill>
                <a:highlight>
                  <a:srgbClr val="FFFFFF"/>
                </a:highlight>
                <a:latin typeface="Consolas"/>
                <a:ea typeface="Consolas"/>
                <a:cs typeface="Consolas"/>
                <a:sym typeface="Consolas"/>
              </a:rPr>
              <a:t>prepareRead</a:t>
            </a:r>
            <a:r>
              <a:rPr lang="en" sz="900">
                <a:solidFill>
                  <a:srgbClr val="24292E"/>
                </a:solidFill>
                <a:highlight>
                  <a:srgbClr val="FFFFFF"/>
                </a:highlight>
                <a:latin typeface="Arial"/>
                <a:ea typeface="Arial"/>
                <a:cs typeface="Arial"/>
                <a:sym typeface="Arial"/>
              </a:rPr>
              <a:t> function we store our interval in a variable so we can clear it later.</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D73A49"/>
                </a:solidFill>
                <a:highlight>
                  <a:srgbClr val="F6F8FA"/>
                </a:highlight>
                <a:latin typeface="Consolas"/>
                <a:ea typeface="Consolas"/>
                <a:cs typeface="Consolas"/>
                <a:sym typeface="Consolas"/>
              </a:rPr>
              <a:t>var</a:t>
            </a:r>
            <a:r>
              <a:rPr lang="en" sz="900">
                <a:solidFill>
                  <a:srgbClr val="24292E"/>
                </a:solidFill>
                <a:highlight>
                  <a:srgbClr val="F6F8FA"/>
                </a:highlight>
                <a:latin typeface="Consolas"/>
                <a:ea typeface="Consolas"/>
                <a:cs typeface="Consolas"/>
                <a:sym typeface="Consolas"/>
              </a:rPr>
              <a:t> timeInterval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setInterval</a:t>
            </a:r>
            <a:r>
              <a:rPr lang="en" sz="900">
                <a:solidFill>
                  <a:srgbClr val="24292E"/>
                </a:solidFill>
                <a:highlight>
                  <a:srgbClr val="F6F8FA"/>
                </a:highlight>
                <a:latin typeface="Consolas"/>
                <a:ea typeface="Consolas"/>
                <a:cs typeface="Consolas"/>
                <a:sym typeface="Consolas"/>
              </a:rPr>
              <a:t>(</a:t>
            </a:r>
            <a:r>
              <a:rPr lang="en" sz="900">
                <a:solidFill>
                  <a:srgbClr val="D73A49"/>
                </a:solidFill>
                <a:highlight>
                  <a:srgbClr val="F6F8FA"/>
                </a:highlight>
                <a:latin typeface="Consolas"/>
                <a:ea typeface="Consolas"/>
                <a:cs typeface="Consolas"/>
                <a:sym typeface="Consolas"/>
              </a:rPr>
              <a:t>function</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rPr lang="en" sz="900">
                <a:solidFill>
                  <a:srgbClr val="24292E"/>
                </a:solidFill>
                <a:highlight>
                  <a:srgbClr val="FFFFFF"/>
                </a:highlight>
                <a:latin typeface="Arial"/>
                <a:ea typeface="Arial"/>
                <a:cs typeface="Arial"/>
                <a:sym typeface="Arial"/>
              </a:rPr>
              <a:t>When the timer has run out, we empty the </a:t>
            </a:r>
            <a:r>
              <a:rPr lang="en" sz="900">
                <a:solidFill>
                  <a:srgbClr val="24292E"/>
                </a:solidFill>
                <a:highlight>
                  <a:srgbClr val="FFFFFF"/>
                </a:highlight>
                <a:latin typeface="Consolas"/>
                <a:ea typeface="Consolas"/>
                <a:cs typeface="Consolas"/>
                <a:sym typeface="Consolas"/>
              </a:rPr>
              <a:t>textContent</a:t>
            </a:r>
            <a:r>
              <a:rPr lang="en" sz="900">
                <a:solidFill>
                  <a:srgbClr val="24292E"/>
                </a:solidFill>
                <a:highlight>
                  <a:srgbClr val="FFFFFF"/>
                </a:highlight>
                <a:latin typeface="Arial"/>
                <a:ea typeface="Arial"/>
                <a:cs typeface="Arial"/>
                <a:sym typeface="Arial"/>
              </a:rPr>
              <a:t> of the </a:t>
            </a:r>
            <a:r>
              <a:rPr lang="en" sz="900">
                <a:solidFill>
                  <a:srgbClr val="24292E"/>
                </a:solidFill>
                <a:highlight>
                  <a:srgbClr val="FFFFFF"/>
                </a:highlight>
                <a:latin typeface="Consolas"/>
                <a:ea typeface="Consolas"/>
                <a:cs typeface="Consolas"/>
                <a:sym typeface="Consolas"/>
              </a:rPr>
              <a:t>timerEl</a:t>
            </a:r>
            <a:r>
              <a:rPr lang="en" sz="900">
                <a:solidFill>
                  <a:srgbClr val="24292E"/>
                </a:solidFill>
                <a:highlight>
                  <a:srgbClr val="FFFFFF"/>
                </a:highlight>
                <a:latin typeface="Arial"/>
                <a:ea typeface="Arial"/>
                <a:cs typeface="Arial"/>
                <a:sym typeface="Arial"/>
              </a:rPr>
              <a:t> and then execute our </a:t>
            </a:r>
            <a:r>
              <a:rPr lang="en" sz="900">
                <a:solidFill>
                  <a:srgbClr val="24292E"/>
                </a:solidFill>
                <a:highlight>
                  <a:srgbClr val="FFFFFF"/>
                </a:highlight>
                <a:latin typeface="Consolas"/>
                <a:ea typeface="Consolas"/>
                <a:cs typeface="Consolas"/>
                <a:sym typeface="Consolas"/>
              </a:rPr>
              <a:t>speedRead</a:t>
            </a:r>
            <a:r>
              <a:rPr lang="en" sz="900">
                <a:solidFill>
                  <a:srgbClr val="24292E"/>
                </a:solidFill>
                <a:highlight>
                  <a:srgbClr val="FFFFFF"/>
                </a:highlight>
                <a:latin typeface="Arial"/>
                <a:ea typeface="Arial"/>
                <a:cs typeface="Arial"/>
                <a:sym typeface="Arial"/>
              </a:rPr>
              <a:t> function.</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D73A49"/>
                </a:solidFill>
                <a:highlight>
                  <a:srgbClr val="F6F8FA"/>
                </a:highlight>
                <a:latin typeface="Consolas"/>
                <a:ea typeface="Consolas"/>
                <a:cs typeface="Consolas"/>
                <a:sym typeface="Consolas"/>
              </a:rPr>
              <a:t>if</a:t>
            </a:r>
            <a:r>
              <a:rPr lang="en" sz="900">
                <a:solidFill>
                  <a:srgbClr val="24292E"/>
                </a:solidFill>
                <a:highlight>
                  <a:srgbClr val="F6F8FA"/>
                </a:highlight>
                <a:latin typeface="Consolas"/>
                <a:ea typeface="Consolas"/>
                <a:cs typeface="Consolas"/>
                <a:sym typeface="Consolas"/>
              </a:rPr>
              <a:t> (timeLeft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0</a:t>
            </a:r>
            <a:r>
              <a:rPr lang="en" sz="900">
                <a:solidFill>
                  <a:srgbClr val="24292E"/>
                </a:solidFill>
                <a:highlight>
                  <a:srgbClr val="F6F8FA"/>
                </a:highlight>
                <a:latin typeface="Consolas"/>
                <a:ea typeface="Consolas"/>
                <a:cs typeface="Consolas"/>
                <a:sym typeface="Consolas"/>
              </a:rPr>
              <a:t>) {</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timerEl.textContent </a:t>
            </a:r>
            <a:r>
              <a:rPr lang="en" sz="900">
                <a:solidFill>
                  <a:srgbClr val="D73A49"/>
                </a:solidFill>
                <a:highlight>
                  <a:srgbClr val="F6F8FA"/>
                </a:highlight>
                <a:latin typeface="Consolas"/>
                <a:ea typeface="Consolas"/>
                <a:cs typeface="Consolas"/>
                <a:sym typeface="Consolas"/>
              </a:rPr>
              <a:t>=</a:t>
            </a:r>
            <a:r>
              <a:rPr lang="en" sz="900">
                <a:solidFill>
                  <a:srgbClr val="24292E"/>
                </a:solidFill>
                <a:highlight>
                  <a:srgbClr val="F6F8FA"/>
                </a:highlight>
                <a:latin typeface="Consolas"/>
                <a:ea typeface="Consolas"/>
                <a:cs typeface="Consolas"/>
                <a:sym typeface="Consolas"/>
              </a:rPr>
              <a:t> </a:t>
            </a:r>
            <a:r>
              <a:rPr lang="en" sz="900">
                <a:solidFill>
                  <a:srgbClr val="032F62"/>
                </a:solidFill>
                <a:highlight>
                  <a:srgbClr val="F6F8FA"/>
                </a:highlight>
                <a:latin typeface="Consolas"/>
                <a:ea typeface="Consolas"/>
                <a:cs typeface="Consolas"/>
                <a:sym typeface="Consolas"/>
              </a:rPr>
              <a:t>" "</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a:t>
            </a:r>
            <a:r>
              <a:rPr lang="en" sz="900">
                <a:solidFill>
                  <a:srgbClr val="6F42C1"/>
                </a:solidFill>
                <a:highlight>
                  <a:srgbClr val="F6F8FA"/>
                </a:highlight>
                <a:latin typeface="Consolas"/>
                <a:ea typeface="Consolas"/>
                <a:cs typeface="Consolas"/>
                <a:sym typeface="Consolas"/>
              </a:rPr>
              <a:t>speedRead</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clearInterval</a:t>
            </a:r>
            <a:r>
              <a:rPr lang="en" sz="900">
                <a:solidFill>
                  <a:srgbClr val="24292E"/>
                </a:solidFill>
                <a:highlight>
                  <a:srgbClr val="F6F8FA"/>
                </a:highlight>
                <a:latin typeface="Consolas"/>
                <a:ea typeface="Consolas"/>
                <a:cs typeface="Consolas"/>
                <a:sym typeface="Consolas"/>
              </a:rPr>
              <a:t>(timeInterval);</a:t>
            </a:r>
            <a:endParaRPr sz="9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rPr lang="en" sz="900">
                <a:solidFill>
                  <a:srgbClr val="24292E"/>
                </a:solidFill>
                <a:highlight>
                  <a:srgbClr val="FFFFFF"/>
                </a:highlight>
                <a:latin typeface="Arial"/>
                <a:ea typeface="Arial"/>
                <a:cs typeface="Arial"/>
                <a:sym typeface="Arial"/>
              </a:rPr>
              <a:t>We used a prompt to ask the user to enter the speed at which they would like to read, we passed that response in as the second argument of our </a:t>
            </a:r>
            <a:r>
              <a:rPr lang="en" sz="900">
                <a:solidFill>
                  <a:srgbClr val="24292E"/>
                </a:solidFill>
                <a:highlight>
                  <a:srgbClr val="FFFFFF"/>
                </a:highlight>
                <a:latin typeface="Consolas"/>
                <a:ea typeface="Consolas"/>
                <a:cs typeface="Consolas"/>
                <a:sym typeface="Consolas"/>
              </a:rPr>
              <a:t>speedRead</a:t>
            </a:r>
            <a:r>
              <a:rPr lang="en" sz="900">
                <a:solidFill>
                  <a:srgbClr val="24292E"/>
                </a:solidFill>
                <a:highlight>
                  <a:srgbClr val="FFFFFF"/>
                </a:highlight>
                <a:latin typeface="Arial"/>
                <a:ea typeface="Arial"/>
                <a:cs typeface="Arial"/>
                <a:sym typeface="Arial"/>
              </a:rPr>
              <a:t> setInterval.</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speed);</a:t>
            </a:r>
            <a:endParaRPr sz="9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rPr lang="en" sz="900">
                <a:solidFill>
                  <a:srgbClr val="24292E"/>
                </a:solidFill>
                <a:highlight>
                  <a:srgbClr val="FFFFFF"/>
                </a:highlight>
                <a:latin typeface="Arial"/>
                <a:ea typeface="Arial"/>
                <a:cs typeface="Arial"/>
                <a:sym typeface="Arial"/>
              </a:rPr>
              <a:t>As opposed to a fixed value, i.e.,</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 </a:t>
            </a:r>
            <a:r>
              <a:rPr lang="en" sz="900">
                <a:solidFill>
                  <a:srgbClr val="005CC5"/>
                </a:solidFill>
                <a:highlight>
                  <a:srgbClr val="F6F8FA"/>
                </a:highlight>
                <a:latin typeface="Consolas"/>
                <a:ea typeface="Consolas"/>
                <a:cs typeface="Consolas"/>
                <a:sym typeface="Consolas"/>
              </a:rPr>
              <a:t>1000</a:t>
            </a:r>
            <a:r>
              <a:rPr lang="en" sz="900">
                <a:solidFill>
                  <a:srgbClr val="24292E"/>
                </a:solidFill>
                <a:highlight>
                  <a:srgbClr val="F6F8FA"/>
                </a:highlight>
                <a:latin typeface="Consolas"/>
                <a:ea typeface="Consolas"/>
                <a:cs typeface="Consolas"/>
                <a:sym typeface="Consolas"/>
              </a:rPr>
              <a:t>);</a:t>
            </a:r>
            <a:endParaRPr sz="900">
              <a:solidFill>
                <a:srgbClr val="24292E"/>
              </a:solidFill>
              <a:highlight>
                <a:srgbClr val="F6F8FA"/>
              </a:highlight>
              <a:latin typeface="Consolas"/>
              <a:ea typeface="Consolas"/>
              <a:cs typeface="Consolas"/>
              <a:sym typeface="Consolas"/>
            </a:endParaRPr>
          </a:p>
          <a:p>
            <a:pPr indent="0" lvl="0" marL="0" rtl="0" algn="l">
              <a:spcBef>
                <a:spcPts val="1200"/>
              </a:spcBef>
              <a:spcAft>
                <a:spcPts val="0"/>
              </a:spcAft>
              <a:buNone/>
            </a:pPr>
            <a:r>
              <a:rPr lang="en" sz="900">
                <a:solidFill>
                  <a:srgbClr val="24292E"/>
                </a:solidFill>
                <a:highlight>
                  <a:srgbClr val="FFFFFF"/>
                </a:highlight>
                <a:latin typeface="Arial"/>
                <a:ea typeface="Arial"/>
                <a:cs typeface="Arial"/>
                <a:sym typeface="Arial"/>
              </a:rPr>
              <a:t>In the beginning of our </a:t>
            </a:r>
            <a:r>
              <a:rPr lang="en" sz="900">
                <a:solidFill>
                  <a:srgbClr val="24292E"/>
                </a:solidFill>
                <a:highlight>
                  <a:srgbClr val="FFFFFF"/>
                </a:highlight>
                <a:latin typeface="Consolas"/>
                <a:ea typeface="Consolas"/>
                <a:cs typeface="Consolas"/>
                <a:sym typeface="Consolas"/>
              </a:rPr>
              <a:t>speedRead</a:t>
            </a:r>
            <a:r>
              <a:rPr lang="en" sz="900">
                <a:solidFill>
                  <a:srgbClr val="24292E"/>
                </a:solidFill>
                <a:highlight>
                  <a:srgbClr val="FFFFFF"/>
                </a:highlight>
                <a:latin typeface="Arial"/>
                <a:ea typeface="Arial"/>
                <a:cs typeface="Arial"/>
                <a:sym typeface="Arial"/>
              </a:rPr>
              <a:t> function we append our </a:t>
            </a:r>
            <a:r>
              <a:rPr lang="en" sz="900">
                <a:solidFill>
                  <a:srgbClr val="24292E"/>
                </a:solidFill>
                <a:highlight>
                  <a:srgbClr val="FFFFFF"/>
                </a:highlight>
                <a:latin typeface="Consolas"/>
                <a:ea typeface="Consolas"/>
                <a:cs typeface="Consolas"/>
                <a:sym typeface="Consolas"/>
              </a:rPr>
              <a:t>bodyEl</a:t>
            </a:r>
            <a:r>
              <a:rPr lang="en" sz="900">
                <a:solidFill>
                  <a:srgbClr val="24292E"/>
                </a:solidFill>
                <a:highlight>
                  <a:srgbClr val="FFFFFF"/>
                </a:highlight>
                <a:latin typeface="Arial"/>
                <a:ea typeface="Arial"/>
                <a:cs typeface="Arial"/>
                <a:sym typeface="Arial"/>
              </a:rPr>
              <a:t>, generated via </a:t>
            </a:r>
            <a:r>
              <a:rPr lang="en" sz="900">
                <a:solidFill>
                  <a:srgbClr val="24292E"/>
                </a:solidFill>
                <a:highlight>
                  <a:srgbClr val="FFFFFF"/>
                </a:highlight>
                <a:latin typeface="Consolas"/>
                <a:ea typeface="Consolas"/>
                <a:cs typeface="Consolas"/>
                <a:sym typeface="Consolas"/>
              </a:rPr>
              <a:t>createElement</a:t>
            </a:r>
            <a:r>
              <a:rPr lang="en" sz="900">
                <a:solidFill>
                  <a:srgbClr val="24292E"/>
                </a:solidFill>
                <a:highlight>
                  <a:srgbClr val="FFFFFF"/>
                </a:highlight>
                <a:latin typeface="Arial"/>
                <a:ea typeface="Arial"/>
                <a:cs typeface="Arial"/>
                <a:sym typeface="Arial"/>
              </a:rPr>
              <a:t>, to the </a:t>
            </a:r>
            <a:r>
              <a:rPr lang="en" sz="900">
                <a:solidFill>
                  <a:srgbClr val="24292E"/>
                </a:solidFill>
                <a:highlight>
                  <a:srgbClr val="FFFFFF"/>
                </a:highlight>
                <a:latin typeface="Consolas"/>
                <a:ea typeface="Consolas"/>
                <a:cs typeface="Consolas"/>
                <a:sym typeface="Consolas"/>
              </a:rPr>
              <a:t>mainEl</a:t>
            </a:r>
            <a:r>
              <a:rPr lang="en" sz="900">
                <a:solidFill>
                  <a:srgbClr val="24292E"/>
                </a:solidFill>
                <a:highlight>
                  <a:srgbClr val="FFFFFF"/>
                </a:highlight>
                <a:latin typeface="Arial"/>
                <a:ea typeface="Arial"/>
                <a:cs typeface="Arial"/>
                <a:sym typeface="Arial"/>
              </a:rPr>
              <a:t> of our HTML page.</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900">
                <a:solidFill>
                  <a:srgbClr val="24292E"/>
                </a:solidFill>
                <a:highlight>
                  <a:srgbClr val="F6F8FA"/>
                </a:highlight>
                <a:latin typeface="Consolas"/>
                <a:ea typeface="Consolas"/>
                <a:cs typeface="Consolas"/>
                <a:sym typeface="Consolas"/>
              </a:rPr>
              <a:t>mainEl.</a:t>
            </a:r>
            <a:r>
              <a:rPr lang="en" sz="900">
                <a:solidFill>
                  <a:srgbClr val="005CC5"/>
                </a:solidFill>
                <a:highlight>
                  <a:srgbClr val="F6F8FA"/>
                </a:highlight>
                <a:latin typeface="Consolas"/>
                <a:ea typeface="Consolas"/>
                <a:cs typeface="Consolas"/>
                <a:sym typeface="Consolas"/>
              </a:rPr>
              <a:t>append</a:t>
            </a:r>
            <a:r>
              <a:rPr lang="en" sz="900">
                <a:solidFill>
                  <a:srgbClr val="24292E"/>
                </a:solidFill>
                <a:highlight>
                  <a:srgbClr val="F6F8FA"/>
                </a:highlight>
                <a:latin typeface="Consolas"/>
                <a:ea typeface="Consolas"/>
                <a:cs typeface="Consolas"/>
                <a:sym typeface="Consolas"/>
              </a:rPr>
              <a:t>(bodyEl);</a:t>
            </a:r>
            <a:endParaRPr sz="900">
              <a:solidFill>
                <a:srgbClr val="24292E"/>
              </a:solidFill>
              <a:highlight>
                <a:srgbClr val="F6F8FA"/>
              </a:highlight>
              <a:latin typeface="Consolas"/>
              <a:ea typeface="Consolas"/>
              <a:cs typeface="Consolas"/>
              <a:sym typeface="Consolas"/>
            </a:endParaRPr>
          </a:p>
          <a:p>
            <a:pPr indent="-285750" lvl="0" marL="457200" rtl="0" algn="l">
              <a:spcBef>
                <a:spcPts val="1200"/>
              </a:spcBef>
              <a:spcAft>
                <a:spcPts val="0"/>
              </a:spcAft>
              <a:buClr>
                <a:srgbClr val="24292E"/>
              </a:buClr>
              <a:buSzPts val="900"/>
              <a:buFont typeface="Arial"/>
              <a:buChar char="●"/>
            </a:pPr>
            <a:r>
              <a:rPr lang="en" sz="900">
                <a:solidFill>
                  <a:srgbClr val="24292E"/>
                </a:solidFill>
                <a:highlight>
                  <a:srgbClr val="FFFFFF"/>
                </a:highlight>
                <a:latin typeface="Arial"/>
                <a:ea typeface="Arial"/>
                <a:cs typeface="Arial"/>
                <a:sym typeface="Arial"/>
              </a:rPr>
              <a:t>We use an </a:t>
            </a:r>
            <a:r>
              <a:rPr lang="en" sz="900">
                <a:solidFill>
                  <a:srgbClr val="24292E"/>
                </a:solidFill>
                <a:highlight>
                  <a:srgbClr val="FFFFFF"/>
                </a:highlight>
                <a:latin typeface="Consolas"/>
                <a:ea typeface="Consolas"/>
                <a:cs typeface="Consolas"/>
                <a:sym typeface="Consolas"/>
              </a:rPr>
              <a:t>if</a:t>
            </a:r>
            <a:r>
              <a:rPr lang="en" sz="900">
                <a:solidFill>
                  <a:srgbClr val="24292E"/>
                </a:solidFill>
                <a:highlight>
                  <a:srgbClr val="FFFFFF"/>
                </a:highlight>
                <a:latin typeface="Arial"/>
                <a:ea typeface="Arial"/>
                <a:cs typeface="Arial"/>
                <a:sym typeface="Arial"/>
              </a:rPr>
              <a:t> statement to check whether the piece we are reading is over. When </a:t>
            </a:r>
            <a:r>
              <a:rPr lang="en" sz="900">
                <a:solidFill>
                  <a:srgbClr val="24292E"/>
                </a:solidFill>
                <a:highlight>
                  <a:srgbClr val="FFFFFF"/>
                </a:highlight>
                <a:latin typeface="Consolas"/>
                <a:ea typeface="Consolas"/>
                <a:cs typeface="Consolas"/>
                <a:sym typeface="Consolas"/>
              </a:rPr>
              <a:t>words[i]</a:t>
            </a:r>
            <a:r>
              <a:rPr lang="en" sz="900">
                <a:solidFill>
                  <a:srgbClr val="24292E"/>
                </a:solidFill>
                <a:highlight>
                  <a:srgbClr val="FFFFFF"/>
                </a:highlight>
                <a:latin typeface="Arial"/>
                <a:ea typeface="Arial"/>
                <a:cs typeface="Arial"/>
                <a:sym typeface="Arial"/>
              </a:rPr>
              <a:t> begins to evaluate to undefined and not a word, we terminate the interval via </a:t>
            </a:r>
            <a:r>
              <a:rPr lang="en" sz="900">
                <a:solidFill>
                  <a:srgbClr val="24292E"/>
                </a:solidFill>
                <a:highlight>
                  <a:srgbClr val="FFFFFF"/>
                </a:highlight>
                <a:latin typeface="Consolas"/>
                <a:ea typeface="Consolas"/>
                <a:cs typeface="Consolas"/>
                <a:sym typeface="Consolas"/>
              </a:rPr>
              <a:t>clearInterval</a:t>
            </a:r>
            <a:r>
              <a:rPr lang="en" sz="900">
                <a:solidFill>
                  <a:srgbClr val="24292E"/>
                </a:solidFill>
                <a:highlight>
                  <a:srgbClr val="FFFFFF"/>
                </a:highlight>
                <a:latin typeface="Arial"/>
                <a:ea typeface="Arial"/>
                <a:cs typeface="Arial"/>
                <a:sym typeface="Arial"/>
              </a:rPr>
              <a:t>. As long as </a:t>
            </a:r>
            <a:r>
              <a:rPr lang="en" sz="900">
                <a:solidFill>
                  <a:srgbClr val="24292E"/>
                </a:solidFill>
                <a:highlight>
                  <a:srgbClr val="FFFFFF"/>
                </a:highlight>
                <a:latin typeface="Consolas"/>
                <a:ea typeface="Consolas"/>
                <a:cs typeface="Consolas"/>
                <a:sym typeface="Consolas"/>
              </a:rPr>
              <a:t>words[i]</a:t>
            </a:r>
            <a:r>
              <a:rPr lang="en" sz="900">
                <a:solidFill>
                  <a:srgbClr val="24292E"/>
                </a:solidFill>
                <a:highlight>
                  <a:srgbClr val="FFFFFF"/>
                </a:highlight>
                <a:latin typeface="Arial"/>
                <a:ea typeface="Arial"/>
                <a:cs typeface="Arial"/>
                <a:sym typeface="Arial"/>
              </a:rPr>
              <a:t> evaluates to a word from our array, we make the content of our </a:t>
            </a:r>
            <a:r>
              <a:rPr lang="en" sz="900">
                <a:solidFill>
                  <a:srgbClr val="24292E"/>
                </a:solidFill>
                <a:highlight>
                  <a:srgbClr val="FFFFFF"/>
                </a:highlight>
                <a:latin typeface="Consolas"/>
                <a:ea typeface="Consolas"/>
                <a:cs typeface="Consolas"/>
                <a:sym typeface="Consolas"/>
              </a:rPr>
              <a:t>mainEl</a:t>
            </a:r>
            <a:r>
              <a:rPr lang="en" sz="900">
                <a:solidFill>
                  <a:srgbClr val="24292E"/>
                </a:solidFill>
                <a:highlight>
                  <a:srgbClr val="FFFFFF"/>
                </a:highlight>
                <a:latin typeface="Arial"/>
                <a:ea typeface="Arial"/>
                <a:cs typeface="Arial"/>
                <a:sym typeface="Arial"/>
              </a:rPr>
              <a:t> reflect that.</a:t>
            </a:r>
            <a:endParaRPr sz="9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rPr lang="en" sz="800">
                <a:solidFill>
                  <a:srgbClr val="D73A49"/>
                </a:solidFill>
                <a:highlight>
                  <a:srgbClr val="F6F8FA"/>
                </a:highlight>
                <a:latin typeface="Consolas"/>
                <a:ea typeface="Consolas"/>
                <a:cs typeface="Consolas"/>
                <a:sym typeface="Consolas"/>
              </a:rPr>
              <a:t>if</a:t>
            </a:r>
            <a:r>
              <a:rPr lang="en" sz="800">
                <a:solidFill>
                  <a:srgbClr val="24292E"/>
                </a:solidFill>
                <a:highlight>
                  <a:srgbClr val="F6F8FA"/>
                </a:highlight>
                <a:latin typeface="Consolas"/>
                <a:ea typeface="Consolas"/>
                <a:cs typeface="Consolas"/>
                <a:sym typeface="Consolas"/>
              </a:rPr>
              <a:t> (words[i] </a:t>
            </a:r>
            <a:r>
              <a:rPr lang="en" sz="800">
                <a:solidFill>
                  <a:srgbClr val="D73A49"/>
                </a:solidFill>
                <a:highlight>
                  <a:srgbClr val="F6F8FA"/>
                </a:highlight>
                <a:latin typeface="Consolas"/>
                <a:ea typeface="Consolas"/>
                <a:cs typeface="Consolas"/>
                <a:sym typeface="Consolas"/>
              </a:rPr>
              <a:t>===</a:t>
            </a:r>
            <a:r>
              <a:rPr lang="en" sz="800">
                <a:solidFill>
                  <a:srgbClr val="24292E"/>
                </a:solidFill>
                <a:highlight>
                  <a:srgbClr val="F6F8FA"/>
                </a:highlight>
                <a:latin typeface="Consolas"/>
                <a:ea typeface="Consolas"/>
                <a:cs typeface="Consolas"/>
                <a:sym typeface="Consolas"/>
              </a:rPr>
              <a:t> </a:t>
            </a:r>
            <a:r>
              <a:rPr lang="en" sz="800">
                <a:solidFill>
                  <a:srgbClr val="005CC5"/>
                </a:solidFill>
                <a:highlight>
                  <a:srgbClr val="F6F8FA"/>
                </a:highlight>
                <a:latin typeface="Consolas"/>
                <a:ea typeface="Consolas"/>
                <a:cs typeface="Consolas"/>
                <a:sym typeface="Consolas"/>
              </a:rPr>
              <a:t>undefined</a:t>
            </a:r>
            <a:r>
              <a:rPr lang="en" sz="800">
                <a:solidFill>
                  <a:srgbClr val="24292E"/>
                </a:solidFill>
                <a:highlight>
                  <a:srgbClr val="F6F8FA"/>
                </a:highlight>
                <a:latin typeface="Consolas"/>
                <a:ea typeface="Consolas"/>
                <a:cs typeface="Consolas"/>
                <a:sym typeface="Consolas"/>
              </a:rPr>
              <a:t>) {</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  </a:t>
            </a:r>
            <a:r>
              <a:rPr lang="en" sz="800">
                <a:solidFill>
                  <a:srgbClr val="005CC5"/>
                </a:solidFill>
                <a:highlight>
                  <a:srgbClr val="F6F8FA"/>
                </a:highlight>
                <a:latin typeface="Consolas"/>
                <a:ea typeface="Consolas"/>
                <a:cs typeface="Consolas"/>
                <a:sym typeface="Consolas"/>
              </a:rPr>
              <a:t>clearInterval</a:t>
            </a:r>
            <a:r>
              <a:rPr lang="en" sz="800">
                <a:solidFill>
                  <a:srgbClr val="24292E"/>
                </a:solidFill>
                <a:highlight>
                  <a:srgbClr val="F6F8FA"/>
                </a:highlight>
                <a:latin typeface="Consolas"/>
                <a:ea typeface="Consolas"/>
                <a:cs typeface="Consolas"/>
                <a:sym typeface="Consolas"/>
              </a:rPr>
              <a:t>(poemInterval);</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else</a:t>
            </a:r>
            <a:r>
              <a:rPr lang="en" sz="800">
                <a:solidFill>
                  <a:srgbClr val="24292E"/>
                </a:solidFill>
                <a:highlight>
                  <a:srgbClr val="F6F8FA"/>
                </a:highlight>
                <a:latin typeface="Consolas"/>
                <a:ea typeface="Consolas"/>
                <a:cs typeface="Consolas"/>
                <a:sym typeface="Consolas"/>
              </a:rPr>
              <a:t> {</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  mainEl.textContent </a:t>
            </a:r>
            <a:r>
              <a:rPr lang="en" sz="800">
                <a:solidFill>
                  <a:srgbClr val="D73A49"/>
                </a:solidFill>
                <a:highlight>
                  <a:srgbClr val="F6F8FA"/>
                </a:highlight>
                <a:latin typeface="Consolas"/>
                <a:ea typeface="Consolas"/>
                <a:cs typeface="Consolas"/>
                <a:sym typeface="Consolas"/>
              </a:rPr>
              <a:t>=</a:t>
            </a:r>
            <a:r>
              <a:rPr lang="en" sz="800">
                <a:solidFill>
                  <a:srgbClr val="24292E"/>
                </a:solidFill>
                <a:highlight>
                  <a:srgbClr val="F6F8FA"/>
                </a:highlight>
                <a:latin typeface="Consolas"/>
                <a:ea typeface="Consolas"/>
                <a:cs typeface="Consolas"/>
                <a:sym typeface="Consolas"/>
              </a:rPr>
              <a:t> words[i];</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  i</a:t>
            </a:r>
            <a:r>
              <a:rPr lang="en" sz="800">
                <a:solidFill>
                  <a:srgbClr val="D73A49"/>
                </a:solidFill>
                <a:highlight>
                  <a:srgbClr val="F6F8FA"/>
                </a:highlight>
                <a:latin typeface="Consolas"/>
                <a:ea typeface="Consolas"/>
                <a:cs typeface="Consolas"/>
                <a:sym typeface="Consolas"/>
              </a:rPr>
              <a:t>++</a:t>
            </a:r>
            <a:r>
              <a:rPr lang="en" sz="800">
                <a:solidFill>
                  <a:srgbClr val="24292E"/>
                </a:solidFill>
                <a:highlight>
                  <a:srgbClr val="F6F8FA"/>
                </a:highlight>
                <a:latin typeface="Consolas"/>
                <a:ea typeface="Consolas"/>
                <a:cs typeface="Consolas"/>
                <a:sym typeface="Consolas"/>
              </a:rPr>
              <a:t>;</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lang="en" sz="800">
                <a:solidFill>
                  <a:srgbClr val="24292E"/>
                </a:solidFill>
                <a:highlight>
                  <a:srgbClr val="F6F8FA"/>
                </a:highlight>
                <a:latin typeface="Consolas"/>
                <a:ea typeface="Consolas"/>
                <a:cs typeface="Consolas"/>
                <a:sym typeface="Consolas"/>
              </a:rPr>
              <a:t>}</a:t>
            </a:r>
            <a:endParaRPr sz="800">
              <a:solidFill>
                <a:srgbClr val="24292E"/>
              </a:solidFill>
              <a:highlight>
                <a:srgbClr val="F6F8FA"/>
              </a:highlight>
              <a:latin typeface="Consolas"/>
              <a:ea typeface="Consolas"/>
              <a:cs typeface="Consolas"/>
              <a:sym typeface="Consolas"/>
            </a:endParaRPr>
          </a:p>
          <a:p>
            <a:pPr indent="0" lvl="0" marL="152400" marR="152400" rtl="0" algn="l">
              <a:lnSpc>
                <a:spcPct val="145000"/>
              </a:lnSpc>
              <a:spcBef>
                <a:spcPts val="120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
        <p:nvSpPr>
          <p:cNvPr id="167" name="Google Shape;167;p35"/>
          <p:cNvSpPr txBox="1"/>
          <p:nvPr>
            <p:ph type="title"/>
          </p:nvPr>
        </p:nvSpPr>
        <p:spPr>
          <a:xfrm>
            <a:off x="4318300" y="4172300"/>
            <a:ext cx="48255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09-Stu_SpeedReader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6"/>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Events</a:t>
            </a:r>
            <a:endParaRPr/>
          </a:p>
        </p:txBody>
      </p:sp>
      <p:sp>
        <p:nvSpPr>
          <p:cNvPr id="173" name="Google Shape;173;p36"/>
          <p:cNvSpPr txBox="1"/>
          <p:nvPr>
            <p:ph idx="1" type="body"/>
          </p:nvPr>
        </p:nvSpPr>
        <p:spPr>
          <a:xfrm>
            <a:off x="1806275" y="1027748"/>
            <a:ext cx="66168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latin typeface="Arial"/>
                <a:ea typeface="Arial"/>
                <a:cs typeface="Arial"/>
                <a:sym typeface="Arial"/>
              </a:rPr>
              <a:t>Examine: </a:t>
            </a:r>
            <a:r>
              <a:rPr lang="en" u="sng">
                <a:solidFill>
                  <a:srgbClr val="28C8E5"/>
                </a:solidFill>
                <a:latin typeface="Arial"/>
                <a:ea typeface="Arial"/>
                <a:cs typeface="Arial"/>
                <a:sym typeface="Arial"/>
                <a:hlinkClick r:id="rId3"/>
              </a:rPr>
              <a:t>https://coding-boot-camp.github.io/fs-ground-04-web-APIs-event-demo/</a:t>
            </a:r>
            <a:endParaRPr sz="1200">
              <a:solidFill>
                <a:srgbClr val="28C8E5"/>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arabicPeriod"/>
            </a:pPr>
            <a:r>
              <a:rPr lang="en" sz="1200">
                <a:solidFill>
                  <a:srgbClr val="24292E"/>
                </a:solidFill>
                <a:highlight>
                  <a:srgbClr val="FFFFFF"/>
                </a:highlight>
                <a:latin typeface="Arial"/>
                <a:ea typeface="Arial"/>
                <a:cs typeface="Arial"/>
                <a:sym typeface="Arial"/>
              </a:rPr>
              <a:t>We can add people to the list.</a:t>
            </a:r>
            <a:endParaRPr sz="1200">
              <a:solidFill>
                <a:srgbClr val="24292E"/>
              </a:solidFill>
              <a:highlight>
                <a:srgbClr val="FFFFFF"/>
              </a:highlight>
              <a:latin typeface="Arial"/>
              <a:ea typeface="Arial"/>
              <a:cs typeface="Arial"/>
              <a:sym typeface="Arial"/>
            </a:endParaRPr>
          </a:p>
          <a:p>
            <a:pPr indent="-298450" lvl="0" marL="457200" rtl="0" algn="l">
              <a:spcBef>
                <a:spcPts val="0"/>
              </a:spcBef>
              <a:spcAft>
                <a:spcPts val="0"/>
              </a:spcAft>
              <a:buClr>
                <a:srgbClr val="24292E"/>
              </a:buClr>
              <a:buSzPts val="1100"/>
              <a:buAutoNum type="arabicPeriod"/>
            </a:pPr>
            <a:r>
              <a:rPr lang="en" sz="1200">
                <a:solidFill>
                  <a:srgbClr val="24292E"/>
                </a:solidFill>
                <a:highlight>
                  <a:srgbClr val="FFFFFF"/>
                </a:highlight>
                <a:latin typeface="Arial"/>
                <a:ea typeface="Arial"/>
                <a:cs typeface="Arial"/>
                <a:sym typeface="Arial"/>
              </a:rPr>
              <a:t>Clicking </a:t>
            </a:r>
            <a:r>
              <a:rPr lang="en" sz="1000">
                <a:solidFill>
                  <a:srgbClr val="24292E"/>
                </a:solidFill>
                <a:highlight>
                  <a:srgbClr val="FFFFFF"/>
                </a:highlight>
                <a:latin typeface="Consolas"/>
                <a:ea typeface="Consolas"/>
                <a:cs typeface="Consolas"/>
                <a:sym typeface="Consolas"/>
              </a:rPr>
              <a:t>edit</a:t>
            </a:r>
            <a:r>
              <a:rPr lang="en" sz="1200">
                <a:solidFill>
                  <a:srgbClr val="24292E"/>
                </a:solidFill>
                <a:highlight>
                  <a:srgbClr val="FFFFFF"/>
                </a:highlight>
                <a:latin typeface="Arial"/>
                <a:ea typeface="Arial"/>
                <a:cs typeface="Arial"/>
                <a:sym typeface="Arial"/>
              </a:rPr>
              <a:t> next to any name opens a modal.</a:t>
            </a:r>
            <a:endParaRPr sz="1200">
              <a:solidFill>
                <a:srgbClr val="24292E"/>
              </a:solidFill>
              <a:highlight>
                <a:srgbClr val="FFFFFF"/>
              </a:highlight>
              <a:latin typeface="Arial"/>
              <a:ea typeface="Arial"/>
              <a:cs typeface="Arial"/>
              <a:sym typeface="Arial"/>
            </a:endParaRPr>
          </a:p>
          <a:p>
            <a:pPr indent="-298450" lvl="0" marL="457200" rtl="0" algn="l">
              <a:spcBef>
                <a:spcPts val="0"/>
              </a:spcBef>
              <a:spcAft>
                <a:spcPts val="0"/>
              </a:spcAft>
              <a:buClr>
                <a:srgbClr val="24292E"/>
              </a:buClr>
              <a:buSzPts val="1100"/>
              <a:buAutoNum type="arabicPeriod"/>
            </a:pPr>
            <a:r>
              <a:rPr lang="en" sz="1200">
                <a:solidFill>
                  <a:srgbClr val="24292E"/>
                </a:solidFill>
                <a:highlight>
                  <a:srgbClr val="FFFFFF"/>
                </a:highlight>
                <a:latin typeface="Arial"/>
                <a:ea typeface="Arial"/>
                <a:cs typeface="Arial"/>
                <a:sym typeface="Arial"/>
              </a:rPr>
              <a:t>We can add details about the person and </a:t>
            </a:r>
            <a:r>
              <a:rPr lang="en" sz="1000">
                <a:solidFill>
                  <a:srgbClr val="24292E"/>
                </a:solidFill>
                <a:highlight>
                  <a:srgbClr val="FFFFFF"/>
                </a:highlight>
                <a:latin typeface="Consolas"/>
                <a:ea typeface="Consolas"/>
                <a:cs typeface="Consolas"/>
                <a:sym typeface="Consolas"/>
              </a:rPr>
              <a:t>save</a:t>
            </a:r>
            <a:r>
              <a:rPr lang="en" sz="1200">
                <a:solidFill>
                  <a:srgbClr val="24292E"/>
                </a:solidFill>
                <a:highlight>
                  <a:srgbClr val="FFFFFF"/>
                </a:highlight>
                <a:latin typeface="Arial"/>
                <a:ea typeface="Arial"/>
                <a:cs typeface="Arial"/>
                <a:sym typeface="Arial"/>
              </a:rPr>
              <a:t> the data.</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arabicPeriod"/>
            </a:pPr>
            <a:r>
              <a:rPr lang="en" sz="1200">
                <a:solidFill>
                  <a:srgbClr val="24292E"/>
                </a:solidFill>
                <a:highlight>
                  <a:srgbClr val="FFFFFF"/>
                </a:highlight>
                <a:latin typeface="Arial"/>
                <a:ea typeface="Arial"/>
                <a:cs typeface="Arial"/>
                <a:sym typeface="Arial"/>
              </a:rPr>
              <a:t>We can return to any person on the list, and see that the details are still there.</a:t>
            </a:r>
            <a:endParaRPr sz="1200">
              <a:solidFill>
                <a:srgbClr val="24292E"/>
              </a:solidFill>
              <a:highlight>
                <a:srgbClr val="FFFFFF"/>
              </a:highlight>
              <a:latin typeface="Arial"/>
              <a:ea typeface="Arial"/>
              <a:cs typeface="Arial"/>
              <a:sym typeface="Arial"/>
            </a:endParaRPr>
          </a:p>
          <a:p>
            <a:pPr indent="-298450" lvl="0" marL="457200" rtl="0" algn="l">
              <a:spcBef>
                <a:spcPts val="0"/>
              </a:spcBef>
              <a:spcAft>
                <a:spcPts val="0"/>
              </a:spcAft>
              <a:buClr>
                <a:srgbClr val="24292E"/>
              </a:buClr>
              <a:buSzPts val="1100"/>
              <a:buFont typeface="Arial"/>
              <a:buAutoNum type="arabicPeriod"/>
            </a:pPr>
            <a:r>
              <a:rPr lang="en" sz="1700">
                <a:solidFill>
                  <a:srgbClr val="24292E"/>
                </a:solidFill>
                <a:highlight>
                  <a:srgbClr val="FFFFFF"/>
                </a:highlight>
                <a:latin typeface="Arial"/>
                <a:ea typeface="Arial"/>
                <a:cs typeface="Arial"/>
                <a:sym typeface="Arial"/>
              </a:rPr>
              <a:t>📝</a:t>
            </a:r>
            <a:r>
              <a:rPr lang="en" sz="1200">
                <a:solidFill>
                  <a:srgbClr val="24292E"/>
                </a:solidFill>
                <a:highlight>
                  <a:srgbClr val="FFFFFF"/>
                </a:highlight>
                <a:latin typeface="Arial"/>
                <a:ea typeface="Arial"/>
                <a:cs typeface="Arial"/>
                <a:sym typeface="Arial"/>
              </a:rPr>
              <a:t> Our form is not routing us to a new page! How?</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000">
              <a:solidFill>
                <a:srgbClr val="24292E"/>
              </a:solidFill>
              <a:highlight>
                <a:srgbClr val="FFFFFF"/>
              </a:highlight>
            </a:endParaRPr>
          </a:p>
          <a:p>
            <a:pPr indent="0" lvl="0" marL="457200" rtl="0" algn="l">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457200" rtl="0" algn="l">
              <a:spcBef>
                <a:spcPts val="3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pic>
        <p:nvPicPr>
          <p:cNvPr id="174" name="Google Shape;174;p36"/>
          <p:cNvPicPr preferRelativeResize="0"/>
          <p:nvPr/>
        </p:nvPicPr>
        <p:blipFill>
          <a:blip r:embed="rId4">
            <a:alphaModFix/>
          </a:blip>
          <a:stretch>
            <a:fillRect/>
          </a:stretch>
        </p:blipFill>
        <p:spPr>
          <a:xfrm>
            <a:off x="1821325" y="2961173"/>
            <a:ext cx="7171599" cy="1941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7"/>
          <p:cNvSpPr txBox="1"/>
          <p:nvPr>
            <p:ph type="title"/>
          </p:nvPr>
        </p:nvSpPr>
        <p:spPr>
          <a:xfrm>
            <a:off x="1806275" y="374750"/>
            <a:ext cx="7337700" cy="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Events: Pseudocode Modal Demo</a:t>
            </a:r>
            <a:endParaRPr/>
          </a:p>
        </p:txBody>
      </p:sp>
      <p:sp>
        <p:nvSpPr>
          <p:cNvPr id="180" name="Google Shape;180;p37"/>
          <p:cNvSpPr txBox="1"/>
          <p:nvPr>
            <p:ph idx="1" type="body"/>
          </p:nvPr>
        </p:nvSpPr>
        <p:spPr>
          <a:xfrm>
            <a:off x="1806275" y="1027748"/>
            <a:ext cx="6616800" cy="30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highlight>
                  <a:srgbClr val="FFFFFF"/>
                </a:highlight>
                <a:latin typeface="Arial"/>
                <a:ea typeface="Arial"/>
                <a:cs typeface="Arial"/>
                <a:sym typeface="Arial"/>
              </a:rPr>
              <a:t>Examine: </a:t>
            </a:r>
            <a:r>
              <a:rPr lang="en" u="sng">
                <a:solidFill>
                  <a:srgbClr val="28C8E5"/>
                </a:solidFill>
                <a:latin typeface="Arial"/>
                <a:ea typeface="Arial"/>
                <a:cs typeface="Arial"/>
                <a:sym typeface="Arial"/>
                <a:hlinkClick r:id="rId3"/>
              </a:rPr>
              <a:t>https://coding-boot-camp.github.io/fs-ground-04-web-APIs-event-demo/</a:t>
            </a:r>
            <a:endParaRPr sz="1200">
              <a:solidFill>
                <a:srgbClr val="28C8E5"/>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28C8E5"/>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28C8E5"/>
                </a:solidFill>
                <a:highlight>
                  <a:srgbClr val="FFFFFF"/>
                </a:highlight>
                <a:latin typeface="Arial"/>
                <a:ea typeface="Arial"/>
                <a:cs typeface="Arial"/>
                <a:sym typeface="Arial"/>
              </a:rPr>
              <a:t>What is the first thing our app needs so a user can add another user to the list?</a:t>
            </a:r>
            <a:endParaRPr sz="1200">
              <a:solidFill>
                <a:srgbClr val="28C8E5"/>
              </a:solidFill>
              <a:highlight>
                <a:srgbClr val="FFFFFF"/>
              </a:highlight>
              <a:latin typeface="Arial"/>
              <a:ea typeface="Arial"/>
              <a:cs typeface="Arial"/>
              <a:sym typeface="Arial"/>
            </a:endParaRPr>
          </a:p>
          <a:p>
            <a:pPr indent="-298450" lvl="0" marL="457200" rtl="0" algn="l">
              <a:spcBef>
                <a:spcPts val="300"/>
              </a:spcBef>
              <a:spcAft>
                <a:spcPts val="0"/>
              </a:spcAft>
              <a:buClr>
                <a:srgbClr val="24292E"/>
              </a:buClr>
              <a:buSzPts val="1100"/>
              <a:buAutoNum type="arabicPeriod"/>
            </a:pPr>
            <a:r>
              <a:rPr lang="en" sz="1200">
                <a:solidFill>
                  <a:srgbClr val="24292E"/>
                </a:solidFill>
                <a:highlight>
                  <a:srgbClr val="FFFFFF"/>
                </a:highlight>
                <a:latin typeface="Arial"/>
                <a:ea typeface="Arial"/>
                <a:cs typeface="Arial"/>
                <a:sym typeface="Arial"/>
              </a:rPr>
              <a:t>We need an input field for </a:t>
            </a:r>
            <a:r>
              <a:rPr lang="en" sz="1000">
                <a:solidFill>
                  <a:srgbClr val="24292E"/>
                </a:solidFill>
                <a:highlight>
                  <a:srgbClr val="FFFFFF"/>
                </a:highlight>
                <a:latin typeface="Consolas"/>
                <a:ea typeface="Consolas"/>
                <a:cs typeface="Consolas"/>
                <a:sym typeface="Consolas"/>
              </a:rPr>
              <a:t>name</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298450" lvl="0" marL="457200" rtl="0" algn="l">
              <a:spcBef>
                <a:spcPts val="0"/>
              </a:spcBef>
              <a:spcAft>
                <a:spcPts val="0"/>
              </a:spcAft>
              <a:buClr>
                <a:srgbClr val="24292E"/>
              </a:buClr>
              <a:buSzPts val="1100"/>
              <a:buAutoNum type="arabicPeriod"/>
            </a:pPr>
            <a:r>
              <a:rPr lang="en" sz="1200">
                <a:solidFill>
                  <a:srgbClr val="24292E"/>
                </a:solidFill>
                <a:highlight>
                  <a:srgbClr val="FFFFFF"/>
                </a:highlight>
                <a:latin typeface="Arial"/>
                <a:ea typeface="Arial"/>
                <a:cs typeface="Arial"/>
                <a:sym typeface="Arial"/>
              </a:rPr>
              <a:t>We need some way to gather the data from </a:t>
            </a:r>
            <a:r>
              <a:rPr lang="en" sz="1000">
                <a:solidFill>
                  <a:srgbClr val="24292E"/>
                </a:solidFill>
                <a:highlight>
                  <a:srgbClr val="FFFFFF"/>
                </a:highlight>
                <a:latin typeface="Consolas"/>
                <a:ea typeface="Consolas"/>
                <a:cs typeface="Consolas"/>
                <a:sym typeface="Consolas"/>
              </a:rPr>
              <a:t>name</a:t>
            </a:r>
            <a:r>
              <a:rPr lang="en" sz="1200">
                <a:solidFill>
                  <a:srgbClr val="24292E"/>
                </a:solidFill>
                <a:highlight>
                  <a:srgbClr val="FFFFFF"/>
                </a:highlight>
                <a:latin typeface="Arial"/>
                <a:ea typeface="Arial"/>
                <a:cs typeface="Arial"/>
                <a:sym typeface="Arial"/>
              </a:rPr>
              <a:t> when </a:t>
            </a:r>
            <a:r>
              <a:rPr lang="en" sz="1000">
                <a:solidFill>
                  <a:srgbClr val="24292E"/>
                </a:solidFill>
                <a:highlight>
                  <a:srgbClr val="FFFFFF"/>
                </a:highlight>
                <a:latin typeface="Consolas"/>
                <a:ea typeface="Consolas"/>
                <a:cs typeface="Consolas"/>
                <a:sym typeface="Consolas"/>
              </a:rPr>
              <a:t>Add Person</a:t>
            </a:r>
            <a:r>
              <a:rPr lang="en" sz="1200">
                <a:solidFill>
                  <a:srgbClr val="24292E"/>
                </a:solidFill>
                <a:highlight>
                  <a:srgbClr val="FFFFFF"/>
                </a:highlight>
                <a:latin typeface="Arial"/>
                <a:ea typeface="Arial"/>
                <a:cs typeface="Arial"/>
                <a:sym typeface="Arial"/>
              </a:rPr>
              <a:t> is pressed.</a:t>
            </a:r>
            <a:endParaRPr sz="1200">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28C8E5"/>
                </a:solidFill>
                <a:highlight>
                  <a:schemeClr val="lt1"/>
                </a:highlight>
                <a:latin typeface="Arial"/>
                <a:ea typeface="Arial"/>
                <a:cs typeface="Arial"/>
                <a:sym typeface="Arial"/>
              </a:rPr>
              <a:t>When a user adds a new user to the HTML form and clicks Add Person, what happens next?</a:t>
            </a:r>
            <a:endParaRPr sz="1200">
              <a:solidFill>
                <a:srgbClr val="28C8E5"/>
              </a:solidFill>
              <a:highlight>
                <a:schemeClr val="lt1"/>
              </a:highlight>
              <a:latin typeface="Arial"/>
              <a:ea typeface="Arial"/>
              <a:cs typeface="Arial"/>
              <a:sym typeface="Arial"/>
            </a:endParaRPr>
          </a:p>
          <a:p>
            <a:pPr indent="-304800" lvl="0" marL="457200" rtl="0" algn="l">
              <a:spcBef>
                <a:spcPts val="300"/>
              </a:spcBef>
              <a:spcAft>
                <a:spcPts val="0"/>
              </a:spcAft>
              <a:buClr>
                <a:srgbClr val="24292E"/>
              </a:buClr>
              <a:buSzPts val="1200"/>
              <a:buFont typeface="Arial"/>
              <a:buAutoNum type="arabicPeriod"/>
            </a:pPr>
            <a:r>
              <a:rPr lang="en" sz="1200">
                <a:solidFill>
                  <a:srgbClr val="24292E"/>
                </a:solidFill>
                <a:highlight>
                  <a:srgbClr val="FFFFFF"/>
                </a:highlight>
                <a:latin typeface="Arial"/>
                <a:ea typeface="Arial"/>
                <a:cs typeface="Arial"/>
                <a:sym typeface="Arial"/>
              </a:rPr>
              <a:t>We need to dynamically create a new list item.</a:t>
            </a:r>
            <a:endParaRPr sz="1200">
              <a:solidFill>
                <a:srgbClr val="24292E"/>
              </a:solidFill>
              <a:highlight>
                <a:srgbClr val="FFFFFF"/>
              </a:highlight>
              <a:latin typeface="Arial"/>
              <a:ea typeface="Arial"/>
              <a:cs typeface="Arial"/>
              <a:sym typeface="Arial"/>
            </a:endParaRPr>
          </a:p>
          <a:p>
            <a:pPr indent="-298450" lvl="0" marL="457200" rtl="0" algn="l">
              <a:spcBef>
                <a:spcPts val="0"/>
              </a:spcBef>
              <a:spcAft>
                <a:spcPts val="0"/>
              </a:spcAft>
              <a:buClr>
                <a:srgbClr val="24292E"/>
              </a:buClr>
              <a:buSzPts val="1100"/>
              <a:buAutoNum type="arabicPeriod"/>
            </a:pPr>
            <a:r>
              <a:rPr lang="en" sz="1200">
                <a:solidFill>
                  <a:srgbClr val="24292E"/>
                </a:solidFill>
                <a:highlight>
                  <a:srgbClr val="FFFFFF"/>
                </a:highlight>
                <a:latin typeface="Arial"/>
                <a:ea typeface="Arial"/>
                <a:cs typeface="Arial"/>
                <a:sym typeface="Arial"/>
              </a:rPr>
              <a:t>We append an </a:t>
            </a:r>
            <a:r>
              <a:rPr lang="en" sz="1000">
                <a:solidFill>
                  <a:srgbClr val="24292E"/>
                </a:solidFill>
                <a:highlight>
                  <a:srgbClr val="FFFFFF"/>
                </a:highlight>
                <a:latin typeface="Consolas"/>
                <a:ea typeface="Consolas"/>
                <a:cs typeface="Consolas"/>
                <a:sym typeface="Consolas"/>
              </a:rPr>
              <a:t>edit</a:t>
            </a:r>
            <a:r>
              <a:rPr lang="en" sz="1200">
                <a:solidFill>
                  <a:srgbClr val="24292E"/>
                </a:solidFill>
                <a:highlight>
                  <a:srgbClr val="FFFFFF"/>
                </a:highlight>
                <a:latin typeface="Arial"/>
                <a:ea typeface="Arial"/>
                <a:cs typeface="Arial"/>
                <a:sym typeface="Arial"/>
              </a:rPr>
              <a:t> button to that new list item.</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arabicPeriod"/>
            </a:pPr>
            <a:r>
              <a:rPr lang="en" sz="1200">
                <a:solidFill>
                  <a:srgbClr val="24292E"/>
                </a:solidFill>
                <a:highlight>
                  <a:srgbClr val="FFFFFF"/>
                </a:highlight>
                <a:latin typeface="Arial"/>
                <a:ea typeface="Arial"/>
                <a:cs typeface="Arial"/>
                <a:sym typeface="Arial"/>
              </a:rPr>
              <a:t>Then we append the new list item to the main people list.</a:t>
            </a:r>
            <a:endParaRPr sz="1200">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28C8E5"/>
                </a:solidFill>
                <a:highlight>
                  <a:schemeClr val="lt1"/>
                </a:highlight>
                <a:latin typeface="Arial"/>
                <a:ea typeface="Arial"/>
                <a:cs typeface="Arial"/>
                <a:sym typeface="Arial"/>
              </a:rPr>
              <a:t>What needs to happen when a user clicks the "edit" button?</a:t>
            </a:r>
            <a:endParaRPr sz="1200">
              <a:solidFill>
                <a:srgbClr val="28C8E5"/>
              </a:solidFill>
              <a:highlight>
                <a:schemeClr val="lt1"/>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arabicPeriod"/>
            </a:pPr>
            <a:r>
              <a:rPr lang="en" sz="1200">
                <a:solidFill>
                  <a:srgbClr val="24292E"/>
                </a:solidFill>
                <a:highlight>
                  <a:srgbClr val="FFFFFF"/>
                </a:highlight>
                <a:latin typeface="Arial"/>
                <a:ea typeface="Arial"/>
                <a:cs typeface="Arial"/>
                <a:sym typeface="Arial"/>
              </a:rPr>
              <a:t>The modal needs to display on the page, and the contents of the modal should populate with details about the person that we clicked.</a:t>
            </a:r>
            <a:endParaRPr sz="1200">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28C8E5"/>
                </a:solidFill>
                <a:highlight>
                  <a:schemeClr val="lt1"/>
                </a:highlight>
                <a:latin typeface="Arial"/>
                <a:ea typeface="Arial"/>
                <a:cs typeface="Arial"/>
                <a:sym typeface="Arial"/>
              </a:rPr>
              <a:t>What needs to happen when a user clicks the "edit" button?</a:t>
            </a:r>
            <a:endParaRPr sz="1200">
              <a:solidFill>
                <a:srgbClr val="28C8E5"/>
              </a:solidFill>
              <a:highlight>
                <a:schemeClr val="lt1"/>
              </a:highlight>
              <a:latin typeface="Arial"/>
              <a:ea typeface="Arial"/>
              <a:cs typeface="Arial"/>
              <a:sym typeface="Arial"/>
            </a:endParaRPr>
          </a:p>
          <a:p>
            <a:pPr indent="-304800" lvl="0" marL="457200" rtl="0" algn="l">
              <a:spcBef>
                <a:spcPts val="300"/>
              </a:spcBef>
              <a:spcAft>
                <a:spcPts val="0"/>
              </a:spcAft>
              <a:buClr>
                <a:srgbClr val="24292E"/>
              </a:buClr>
              <a:buSzPts val="1200"/>
              <a:buFont typeface="Arial"/>
              <a:buAutoNum type="arabicPeriod"/>
            </a:pPr>
            <a:r>
              <a:rPr lang="en" sz="1200">
                <a:solidFill>
                  <a:srgbClr val="24292E"/>
                </a:solidFill>
                <a:highlight>
                  <a:srgbClr val="FFFFFF"/>
                </a:highlight>
                <a:latin typeface="Arial"/>
                <a:ea typeface="Arial"/>
                <a:cs typeface="Arial"/>
                <a:sym typeface="Arial"/>
              </a:rPr>
              <a:t>The modal needs to disappear.</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AutoNum type="arabicPeriod"/>
            </a:pPr>
            <a:r>
              <a:rPr lang="en" sz="1200">
                <a:solidFill>
                  <a:srgbClr val="24292E"/>
                </a:solidFill>
                <a:highlight>
                  <a:srgbClr val="FFFFFF"/>
                </a:highlight>
                <a:latin typeface="Arial"/>
                <a:ea typeface="Arial"/>
                <a:cs typeface="Arial"/>
                <a:sym typeface="Arial"/>
              </a:rPr>
              <a:t>We need some way of keeping track of which person has which description.</a:t>
            </a:r>
            <a:endParaRPr sz="1200">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000000"/>
              </a:solidFill>
              <a:highlight>
                <a:schemeClr val="lt1"/>
              </a:highlight>
              <a:latin typeface="Arial"/>
              <a:ea typeface="Arial"/>
              <a:cs typeface="Arial"/>
              <a:sym typeface="Arial"/>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000000"/>
              </a:solidFill>
              <a:highlight>
                <a:schemeClr val="lt1"/>
              </a:highlight>
              <a:latin typeface="Arial"/>
              <a:ea typeface="Arial"/>
              <a:cs typeface="Arial"/>
              <a:sym typeface="Arial"/>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3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000">
              <a:solidFill>
                <a:srgbClr val="24292E"/>
              </a:solidFill>
              <a:highlight>
                <a:srgbClr val="FFFFFF"/>
              </a:highlight>
            </a:endParaRPr>
          </a:p>
          <a:p>
            <a:pPr indent="0" lvl="0" marL="457200" rtl="0" algn="l">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457200" rtl="0" algn="l">
              <a:spcBef>
                <a:spcPts val="3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152400" marR="152400" rtl="0" algn="l">
              <a:lnSpc>
                <a:spcPct val="145000"/>
              </a:lnSpc>
              <a:spcBef>
                <a:spcPts val="0"/>
              </a:spcBef>
              <a:spcAft>
                <a:spcPts val="0"/>
              </a:spcAft>
              <a:buNone/>
            </a:pPr>
            <a:r>
              <a:t/>
            </a:r>
            <a:endParaRPr sz="1200">
              <a:solidFill>
                <a:srgbClr val="24292E"/>
              </a:solidFill>
              <a:highlight>
                <a:srgbClr val="FFFFFF"/>
              </a:highlight>
            </a:endParaRPr>
          </a:p>
          <a:p>
            <a:pPr indent="0" lvl="0" marL="0" marR="152400" rtl="0" algn="l">
              <a:lnSpc>
                <a:spcPct val="100000"/>
              </a:lnSpc>
              <a:spcBef>
                <a:spcPts val="0"/>
              </a:spcBef>
              <a:spcAft>
                <a:spcPts val="0"/>
              </a:spcAft>
              <a:buNone/>
            </a:pPr>
            <a:r>
              <a:t/>
            </a:r>
            <a:endParaRPr sz="1200">
              <a:solidFill>
                <a:srgbClr val="24292E"/>
              </a:solidFill>
              <a:highlight>
                <a:srgbClr val="FFFFFF"/>
              </a:highlight>
            </a:endParaRPr>
          </a:p>
          <a:p>
            <a:pPr indent="0" lvl="0" marL="152400" marR="152400" rtl="0" algn="l">
              <a:lnSpc>
                <a:spcPct val="145000"/>
              </a:lnSpc>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b="1" sz="1400">
              <a:solidFill>
                <a:srgbClr val="444444"/>
              </a:solidFill>
            </a:endParaRPr>
          </a:p>
          <a:p>
            <a:pPr indent="0" lvl="0" marL="0" rtl="0" algn="l">
              <a:spcBef>
                <a:spcPts val="0"/>
              </a:spcBef>
              <a:spcAft>
                <a:spcPts val="1600"/>
              </a:spcAft>
              <a:buNone/>
            </a:pPr>
            <a:r>
              <a:t/>
            </a:r>
            <a:endParaRPr sz="1400">
              <a:solidFill>
                <a:srgbClr val="44444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Bootcamp">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